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2" r:id="rId7"/>
    <p:sldId id="263" r:id="rId8"/>
    <p:sldId id="264" r:id="rId9"/>
    <p:sldId id="265" r:id="rId10"/>
    <p:sldId id="266" r:id="rId11"/>
    <p:sldId id="267" r:id="rId12"/>
    <p:sldId id="274" r:id="rId13"/>
    <p:sldId id="306" r:id="rId14"/>
    <p:sldId id="307" r:id="rId15"/>
    <p:sldId id="268" r:id="rId16"/>
    <p:sldId id="269" r:id="rId17"/>
    <p:sldId id="270" r:id="rId18"/>
    <p:sldId id="275" r:id="rId19"/>
    <p:sldId id="308" r:id="rId20"/>
    <p:sldId id="309" r:id="rId21"/>
    <p:sldId id="271" r:id="rId22"/>
    <p:sldId id="272" r:id="rId23"/>
    <p:sldId id="273" r:id="rId24"/>
    <p:sldId id="276" r:id="rId25"/>
    <p:sldId id="310" r:id="rId26"/>
    <p:sldId id="311" r:id="rId27"/>
    <p:sldId id="277" r:id="rId28"/>
    <p:sldId id="278" r:id="rId29"/>
    <p:sldId id="279" r:id="rId30"/>
    <p:sldId id="280" r:id="rId31"/>
    <p:sldId id="281" r:id="rId32"/>
    <p:sldId id="282" r:id="rId33"/>
    <p:sldId id="283" r:id="rId34"/>
    <p:sldId id="285" r:id="rId35"/>
    <p:sldId id="286" r:id="rId36"/>
    <p:sldId id="287" r:id="rId37"/>
    <p:sldId id="288" r:id="rId38"/>
    <p:sldId id="289" r:id="rId39"/>
    <p:sldId id="290" r:id="rId40"/>
    <p:sldId id="291" r:id="rId41"/>
    <p:sldId id="292" r:id="rId42"/>
    <p:sldId id="293" r:id="rId43"/>
    <p:sldId id="294" r:id="rId44"/>
    <p:sldId id="295" r:id="rId45"/>
    <p:sldId id="261" r:id="rId46"/>
    <p:sldId id="296" r:id="rId47"/>
    <p:sldId id="297" r:id="rId48"/>
    <p:sldId id="298" r:id="rId49"/>
    <p:sldId id="299" r:id="rId50"/>
    <p:sldId id="300" r:id="rId51"/>
    <p:sldId id="302" r:id="rId52"/>
    <p:sldId id="301" r:id="rId53"/>
    <p:sldId id="303" r:id="rId54"/>
    <p:sldId id="304" r:id="rId55"/>
    <p:sldId id="30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18" autoAdjust="0"/>
    <p:restoredTop sz="94660"/>
  </p:normalViewPr>
  <p:slideViewPr>
    <p:cSldViewPr>
      <p:cViewPr varScale="1">
        <p:scale>
          <a:sx n="88" d="100"/>
          <a:sy n="88" d="100"/>
        </p:scale>
        <p:origin x="-27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CDA5FDD-F2BA-42D4-ADA9-5808336B042F}"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3CD8-73DE-4443-B4EE-1A4C2055C56B}"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A5FDD-F2BA-42D4-ADA9-5808336B042F}"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3CD8-73DE-4443-B4EE-1A4C2055C5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A5FDD-F2BA-42D4-ADA9-5808336B042F}" type="datetimeFigureOut">
              <a:rPr lang="en-US" smtClean="0"/>
              <a:t>1/21/2011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E093CD8-73DE-4443-B4EE-1A4C2055C5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A5FDD-F2BA-42D4-ADA9-5808336B042F}"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3CD8-73DE-4443-B4EE-1A4C2055C5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DA5FDD-F2BA-42D4-ADA9-5808336B042F}"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93CD8-73DE-4443-B4EE-1A4C2055C56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DA5FDD-F2BA-42D4-ADA9-5808336B042F}"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93CD8-73DE-4443-B4EE-1A4C2055C5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DA5FDD-F2BA-42D4-ADA9-5808336B042F}" type="datetimeFigureOut">
              <a:rPr lang="en-US" smtClean="0"/>
              <a:t>1/21/2011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93CD8-73DE-4443-B4EE-1A4C2055C5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DA5FDD-F2BA-42D4-ADA9-5808336B042F}" type="datetimeFigureOut">
              <a:rPr lang="en-US" smtClean="0"/>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93CD8-73DE-4443-B4EE-1A4C2055C5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A5FDD-F2BA-42D4-ADA9-5808336B042F}" type="datetimeFigureOut">
              <a:rPr lang="en-US" smtClean="0"/>
              <a:t>1/21/2011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93CD8-73DE-4443-B4EE-1A4C2055C5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DA5FDD-F2BA-42D4-ADA9-5808336B042F}" type="datetimeFigureOut">
              <a:rPr lang="en-US" smtClean="0"/>
              <a:t>1/21/2011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93CD8-73DE-4443-B4EE-1A4C2055C56B}"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CDA5FDD-F2BA-42D4-ADA9-5808336B042F}" type="datetimeFigureOut">
              <a:rPr lang="en-US" smtClean="0"/>
              <a:t>1/21/2011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E093CD8-73DE-4443-B4EE-1A4C2055C56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CDA5FDD-F2BA-42D4-ADA9-5808336B042F}" type="datetimeFigureOut">
              <a:rPr lang="en-US" smtClean="0"/>
              <a:t>1/21/2011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E093CD8-73DE-4443-B4EE-1A4C2055C5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ssa.gov/kids/card.htm"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Payroll Taxes and NMI</a:t>
            </a:r>
            <a:endParaRPr lang="en-US" dirty="0"/>
          </a:p>
        </p:txBody>
      </p:sp>
      <p:sp>
        <p:nvSpPr>
          <p:cNvPr id="3" name="Subtitle 2"/>
          <p:cNvSpPr>
            <a:spLocks noGrp="1"/>
          </p:cNvSpPr>
          <p:nvPr>
            <p:ph type="subTitle" idx="1"/>
          </p:nvPr>
        </p:nvSpPr>
        <p:spPr/>
        <p:txBody>
          <a:bodyPr/>
          <a:lstStyle/>
          <a:p>
            <a:r>
              <a:rPr lang="en-US" dirty="0" smtClean="0"/>
              <a:t>Unit 2: Lesson 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p:txBody>
          <a:bodyPr/>
          <a:lstStyle/>
          <a:p>
            <a:r>
              <a:rPr lang="en-US" dirty="0" smtClean="0"/>
              <a:t>The federal government uses tax money to pay for different programs to help the country and its citizens. Examples of these programs are:	</a:t>
            </a:r>
          </a:p>
          <a:p>
            <a:pPr lvl="1"/>
            <a:r>
              <a:rPr lang="en-US" dirty="0" smtClean="0"/>
              <a:t>Social Security, Medicare, and other retirement programs</a:t>
            </a:r>
          </a:p>
          <a:p>
            <a:pPr lvl="1"/>
            <a:r>
              <a:rPr lang="en-US" dirty="0" smtClean="0"/>
              <a:t>National defense, veterans, and foreign affairs</a:t>
            </a:r>
          </a:p>
          <a:p>
            <a:pPr lvl="1"/>
            <a:r>
              <a:rPr lang="en-US" dirty="0" smtClean="0"/>
              <a:t>Interest payments on the national debt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a:xfrm>
            <a:off x="152400" y="1775191"/>
            <a:ext cx="8763000" cy="4625609"/>
          </a:xfrm>
        </p:spPr>
        <p:txBody>
          <a:bodyPr/>
          <a:lstStyle/>
          <a:p>
            <a:pPr lvl="1"/>
            <a:r>
              <a:rPr lang="en-US" dirty="0" smtClean="0"/>
              <a:t>Physical, human, and community development programs (natural resource, environmental, transportation, job training, and education programs)</a:t>
            </a:r>
          </a:p>
          <a:p>
            <a:pPr lvl="1"/>
            <a:r>
              <a:rPr lang="en-US" dirty="0" smtClean="0"/>
              <a:t>Social programs (Medicaid, food stamps, health programs, unemployment compensation, assisted housing)</a:t>
            </a:r>
          </a:p>
          <a:p>
            <a:pPr lvl="1"/>
            <a:r>
              <a:rPr lang="en-US" dirty="0" smtClean="0"/>
              <a:t>Law enforcement and government administration (prisons, FBI, CIA, and the general costs of federal government, including the collection of taxes)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Tax</a:t>
            </a:r>
            <a:endParaRPr lang="en-US" dirty="0"/>
          </a:p>
        </p:txBody>
      </p:sp>
      <p:sp>
        <p:nvSpPr>
          <p:cNvPr id="3" name="Content Placeholder 2"/>
          <p:cNvSpPr>
            <a:spLocks noGrp="1"/>
          </p:cNvSpPr>
          <p:nvPr>
            <p:ph idx="1"/>
          </p:nvPr>
        </p:nvSpPr>
        <p:spPr/>
        <p:txBody>
          <a:bodyPr/>
          <a:lstStyle/>
          <a:p>
            <a:r>
              <a:rPr lang="en-US" dirty="0" smtClean="0"/>
              <a:t>Complete page 49, </a:t>
            </a:r>
            <a:r>
              <a:rPr lang="en-US" dirty="0"/>
              <a:t>I</a:t>
            </a:r>
            <a:r>
              <a:rPr lang="en-US" dirty="0" smtClean="0"/>
              <a:t>ncome Tax, in the </a:t>
            </a:r>
            <a:r>
              <a:rPr lang="en-US" i="1" dirty="0" smtClean="0"/>
              <a:t>JA Finance Park </a:t>
            </a:r>
            <a:r>
              <a:rPr lang="en-US" dirty="0" smtClean="0"/>
              <a:t>book</a:t>
            </a:r>
            <a:endParaRPr lang="en-US" dirty="0"/>
          </a:p>
        </p:txBody>
      </p:sp>
    </p:spTree>
    <p:extLst>
      <p:ext uri="{BB962C8B-B14F-4D97-AF65-F5344CB8AC3E}">
        <p14:creationId xmlns:p14="http://schemas.microsoft.com/office/powerpoint/2010/main" val="3696586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Tax</a:t>
            </a:r>
            <a:endParaRPr lang="en-US" dirty="0"/>
          </a:p>
        </p:txBody>
      </p:sp>
      <p:sp>
        <p:nvSpPr>
          <p:cNvPr id="3" name="Content Placeholder 2"/>
          <p:cNvSpPr>
            <a:spLocks noGrp="1"/>
          </p:cNvSpPr>
          <p:nvPr>
            <p:ph idx="1"/>
          </p:nvPr>
        </p:nvSpPr>
        <p:spPr/>
        <p:txBody>
          <a:bodyPr/>
          <a:lstStyle/>
          <a:p>
            <a:r>
              <a:rPr lang="en-US" dirty="0" smtClean="0"/>
              <a:t>What is it?</a:t>
            </a:r>
          </a:p>
          <a:p>
            <a:pPr lvl="1"/>
            <a:r>
              <a:rPr lang="en-US" dirty="0" smtClean="0"/>
              <a:t>A proportion of one’s personal income paid to the government. The largest source of revenue for state and federal governments.</a:t>
            </a:r>
          </a:p>
          <a:p>
            <a:r>
              <a:rPr lang="en-US" dirty="0" smtClean="0"/>
              <a:t>Where does it come from?</a:t>
            </a:r>
          </a:p>
          <a:p>
            <a:pPr lvl="1"/>
            <a:r>
              <a:rPr lang="en-US" dirty="0" smtClean="0"/>
              <a:t>Individual workers and corporations</a:t>
            </a:r>
          </a:p>
          <a:p>
            <a:pPr marL="118872" indent="0">
              <a:buNone/>
            </a:pPr>
            <a:endParaRPr lang="en-US" dirty="0"/>
          </a:p>
        </p:txBody>
      </p:sp>
    </p:spTree>
    <p:extLst>
      <p:ext uri="{BB962C8B-B14F-4D97-AF65-F5344CB8AC3E}">
        <p14:creationId xmlns:p14="http://schemas.microsoft.com/office/powerpoint/2010/main" val="3429298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Tax</a:t>
            </a:r>
            <a:endParaRPr lang="en-US" dirty="0"/>
          </a:p>
        </p:txBody>
      </p:sp>
      <p:sp>
        <p:nvSpPr>
          <p:cNvPr id="3" name="Content Placeholder 2"/>
          <p:cNvSpPr>
            <a:spLocks noGrp="1"/>
          </p:cNvSpPr>
          <p:nvPr>
            <p:ph idx="1"/>
          </p:nvPr>
        </p:nvSpPr>
        <p:spPr/>
        <p:txBody>
          <a:bodyPr>
            <a:normAutofit lnSpcReduction="10000"/>
          </a:bodyPr>
          <a:lstStyle/>
          <a:p>
            <a:r>
              <a:rPr lang="en-US" dirty="0" smtClean="0"/>
              <a:t>Uses</a:t>
            </a:r>
          </a:p>
          <a:p>
            <a:pPr lvl="1"/>
            <a:r>
              <a:rPr lang="en-US" dirty="0" smtClean="0"/>
              <a:t>National Debt</a:t>
            </a:r>
          </a:p>
          <a:p>
            <a:pPr lvl="1"/>
            <a:r>
              <a:rPr lang="en-US" dirty="0" smtClean="0"/>
              <a:t>National Defense</a:t>
            </a:r>
          </a:p>
          <a:p>
            <a:pPr lvl="1"/>
            <a:r>
              <a:rPr lang="en-US" dirty="0" smtClean="0"/>
              <a:t>Social Programs</a:t>
            </a:r>
          </a:p>
          <a:p>
            <a:pPr lvl="1"/>
            <a:r>
              <a:rPr lang="en-US" dirty="0" smtClean="0"/>
              <a:t>Law Enforcement</a:t>
            </a:r>
          </a:p>
          <a:p>
            <a:pPr lvl="1"/>
            <a:r>
              <a:rPr lang="en-US" dirty="0" smtClean="0"/>
              <a:t>Veterans Affairs</a:t>
            </a:r>
          </a:p>
          <a:p>
            <a:pPr lvl="1"/>
            <a:r>
              <a:rPr lang="en-US" dirty="0" smtClean="0"/>
              <a:t>Government Administration </a:t>
            </a:r>
          </a:p>
          <a:p>
            <a:r>
              <a:rPr lang="en-US" dirty="0" smtClean="0"/>
              <a:t>How is it determined?</a:t>
            </a:r>
          </a:p>
          <a:p>
            <a:pPr lvl="1"/>
            <a:r>
              <a:rPr lang="en-US" dirty="0" smtClean="0"/>
              <a:t>A percentage of income or revenue</a:t>
            </a:r>
          </a:p>
        </p:txBody>
      </p:sp>
    </p:spTree>
    <p:extLst>
      <p:ext uri="{BB962C8B-B14F-4D97-AF65-F5344CB8AC3E}">
        <p14:creationId xmlns:p14="http://schemas.microsoft.com/office/powerpoint/2010/main" val="46301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p:txBody>
          <a:bodyPr/>
          <a:lstStyle/>
          <a:p>
            <a:r>
              <a:rPr lang="en-US" b="1" dirty="0" smtClean="0"/>
              <a:t>Sales taxes</a:t>
            </a:r>
            <a:r>
              <a:rPr lang="en-US" dirty="0" smtClean="0"/>
              <a:t>, those pennies or dollars added to purchases, are a source of income for most state governments. Each state decides its own sales tax. Countries and cities also may charge a sales tax. Some items are taxed, and some are not. Items not taxed are tax-exempt.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a:xfrm>
            <a:off x="457200" y="1775191"/>
            <a:ext cx="8229600" cy="5082809"/>
          </a:xfrm>
        </p:spPr>
        <p:txBody>
          <a:bodyPr>
            <a:normAutofit lnSpcReduction="10000"/>
          </a:bodyPr>
          <a:lstStyle/>
          <a:p>
            <a:r>
              <a:rPr lang="en-US" dirty="0" smtClean="0"/>
              <a:t>Examples of taxed items may be:</a:t>
            </a:r>
          </a:p>
          <a:p>
            <a:pPr lvl="1"/>
            <a:r>
              <a:rPr lang="en-US" dirty="0" smtClean="0"/>
              <a:t>Household Items</a:t>
            </a:r>
          </a:p>
          <a:p>
            <a:pPr lvl="1"/>
            <a:r>
              <a:rPr lang="en-US" dirty="0" smtClean="0"/>
              <a:t>Restaurant Food</a:t>
            </a:r>
          </a:p>
          <a:p>
            <a:pPr lvl="1"/>
            <a:r>
              <a:rPr lang="en-US" dirty="0" smtClean="0"/>
              <a:t>Furniture</a:t>
            </a:r>
          </a:p>
          <a:p>
            <a:pPr lvl="1"/>
            <a:r>
              <a:rPr lang="en-US" dirty="0" smtClean="0"/>
              <a:t>Gasoline</a:t>
            </a:r>
          </a:p>
          <a:p>
            <a:pPr lvl="1"/>
            <a:r>
              <a:rPr lang="en-US" dirty="0" smtClean="0"/>
              <a:t>Utilities</a:t>
            </a:r>
          </a:p>
          <a:p>
            <a:pPr lvl="1"/>
            <a:r>
              <a:rPr lang="en-US" dirty="0" smtClean="0"/>
              <a:t>Shoes and Clothing</a:t>
            </a:r>
          </a:p>
          <a:p>
            <a:pPr lvl="1"/>
            <a:r>
              <a:rPr lang="en-US" dirty="0" smtClean="0"/>
              <a:t>Motel and Hotel Bills</a:t>
            </a:r>
          </a:p>
          <a:p>
            <a:pPr lvl="1"/>
            <a:r>
              <a:rPr lang="en-US" dirty="0" smtClean="0"/>
              <a:t>Liquor</a:t>
            </a:r>
          </a:p>
          <a:p>
            <a:pPr lvl="1"/>
            <a:r>
              <a:rPr lang="en-US" dirty="0" smtClean="0"/>
              <a:t>Tobacco Products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a:xfrm>
            <a:off x="304800" y="1775191"/>
            <a:ext cx="8686800" cy="4854209"/>
          </a:xfrm>
        </p:spPr>
        <p:txBody>
          <a:bodyPr>
            <a:normAutofit fontScale="92500" lnSpcReduction="10000"/>
          </a:bodyPr>
          <a:lstStyle/>
          <a:p>
            <a:r>
              <a:rPr lang="en-US" dirty="0" smtClean="0"/>
              <a:t>Examples of nontaxable items may be:</a:t>
            </a:r>
          </a:p>
          <a:p>
            <a:pPr lvl="1"/>
            <a:r>
              <a:rPr lang="en-US" dirty="0" smtClean="0"/>
              <a:t>Groceries</a:t>
            </a:r>
          </a:p>
          <a:p>
            <a:pPr lvl="1"/>
            <a:r>
              <a:rPr lang="en-US" dirty="0" smtClean="0"/>
              <a:t>Medicine </a:t>
            </a:r>
          </a:p>
          <a:p>
            <a:pPr lvl="1"/>
            <a:r>
              <a:rPr lang="en-US" dirty="0" smtClean="0"/>
              <a:t>Medical Services</a:t>
            </a:r>
          </a:p>
          <a:p>
            <a:pPr lvl="1"/>
            <a:r>
              <a:rPr lang="en-US" dirty="0" smtClean="0"/>
              <a:t>Insurance</a:t>
            </a:r>
          </a:p>
          <a:p>
            <a:r>
              <a:rPr lang="en-US" dirty="0" smtClean="0"/>
              <a:t>Sales taxes provide income to state and local governments, but they are criticized by some for being regressive, meaning individuals or families with low incomes may pay a greater percentage or proportion of their incomes in sales taxes than do families with higher incomes.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a:t>
            </a:r>
            <a:endParaRPr lang="en-US" dirty="0"/>
          </a:p>
        </p:txBody>
      </p:sp>
      <p:sp>
        <p:nvSpPr>
          <p:cNvPr id="3" name="Content Placeholder 2"/>
          <p:cNvSpPr>
            <a:spLocks noGrp="1"/>
          </p:cNvSpPr>
          <p:nvPr>
            <p:ph idx="1"/>
          </p:nvPr>
        </p:nvSpPr>
        <p:spPr/>
        <p:txBody>
          <a:bodyPr/>
          <a:lstStyle/>
          <a:p>
            <a:r>
              <a:rPr lang="en-US" dirty="0" smtClean="0"/>
              <a:t>Complete page 48, </a:t>
            </a:r>
            <a:r>
              <a:rPr lang="en-US" dirty="0"/>
              <a:t>I</a:t>
            </a:r>
            <a:r>
              <a:rPr lang="en-US" dirty="0" smtClean="0"/>
              <a:t>ncome Tax, in the </a:t>
            </a:r>
            <a:r>
              <a:rPr lang="en-US" i="1" dirty="0" smtClean="0"/>
              <a:t>JA Finance Park </a:t>
            </a:r>
            <a:r>
              <a:rPr lang="en-US" dirty="0" smtClean="0"/>
              <a:t>book</a:t>
            </a:r>
            <a:endParaRPr lang="en-US" dirty="0"/>
          </a:p>
        </p:txBody>
      </p:sp>
    </p:spTree>
    <p:extLst>
      <p:ext uri="{BB962C8B-B14F-4D97-AF65-F5344CB8AC3E}">
        <p14:creationId xmlns:p14="http://schemas.microsoft.com/office/powerpoint/2010/main" val="525158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a:t>
            </a:r>
            <a:endParaRPr lang="en-US" dirty="0"/>
          </a:p>
        </p:txBody>
      </p:sp>
      <p:sp>
        <p:nvSpPr>
          <p:cNvPr id="3" name="Content Placeholder 2"/>
          <p:cNvSpPr>
            <a:spLocks noGrp="1"/>
          </p:cNvSpPr>
          <p:nvPr>
            <p:ph idx="1"/>
          </p:nvPr>
        </p:nvSpPr>
        <p:spPr/>
        <p:txBody>
          <a:bodyPr/>
          <a:lstStyle/>
          <a:p>
            <a:r>
              <a:rPr lang="en-US" dirty="0" smtClean="0"/>
              <a:t>What is it?</a:t>
            </a:r>
          </a:p>
          <a:p>
            <a:pPr lvl="1"/>
            <a:r>
              <a:rPr lang="en-US" dirty="0" smtClean="0"/>
              <a:t>A percentage tax imposed on the retail price of most items. A source of income for governments.</a:t>
            </a:r>
          </a:p>
          <a:p>
            <a:r>
              <a:rPr lang="en-US" dirty="0" smtClean="0"/>
              <a:t>Where does it come from? (Who pays it?)</a:t>
            </a:r>
          </a:p>
          <a:p>
            <a:pPr lvl="1"/>
            <a:r>
              <a:rPr lang="en-US" dirty="0" smtClean="0"/>
              <a:t>Consumers, both individuals and businesses</a:t>
            </a:r>
          </a:p>
          <a:p>
            <a:pPr marL="118872" indent="0">
              <a:buNone/>
            </a:pPr>
            <a:endParaRPr lang="en-US" dirty="0"/>
          </a:p>
        </p:txBody>
      </p:sp>
    </p:spTree>
    <p:extLst>
      <p:ext uri="{BB962C8B-B14F-4D97-AF65-F5344CB8AC3E}">
        <p14:creationId xmlns:p14="http://schemas.microsoft.com/office/powerpoint/2010/main" val="120840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r>
              <a:rPr lang="en-US" dirty="0" smtClean="0"/>
              <a:t>Nearly everyone who holds a job has taxes automatically taken out of, or withheld, from their paychecks. </a:t>
            </a:r>
            <a:r>
              <a:rPr lang="en-US" dirty="0"/>
              <a:t>N</a:t>
            </a:r>
            <a:r>
              <a:rPr lang="en-US" dirty="0" smtClean="0"/>
              <a:t>o matter what kind of job you have, your take-home pay will be reduced by the amount of tax owed to the Internal Revenue Service (IRS) and, in most cases, state government. </a:t>
            </a:r>
          </a:p>
          <a:p>
            <a:r>
              <a:rPr lang="en-US" dirty="0" smtClean="0"/>
              <a:t>As participants in the </a:t>
            </a:r>
            <a:r>
              <a:rPr lang="en-US" i="1" dirty="0" smtClean="0"/>
              <a:t>Finance Park </a:t>
            </a:r>
            <a:r>
              <a:rPr lang="en-US" dirty="0" smtClean="0"/>
              <a:t>program</a:t>
            </a:r>
            <a:r>
              <a:rPr lang="en-US" dirty="0" smtClean="0"/>
              <a:t>, students will gain an understanding of taxes and how taxes will affect their income and expenses.</a:t>
            </a:r>
          </a:p>
          <a:p>
            <a:r>
              <a:rPr lang="en-US" dirty="0" smtClean="0"/>
              <a:t>Students will determine their net monthly income (NMI) using income tax, Social Security, and Medicare deductions. </a:t>
            </a:r>
            <a:endParaRPr lang="en-US" dirty="0"/>
          </a:p>
          <a:p>
            <a:r>
              <a:rPr lang="en-US" dirty="0" smtClean="0"/>
              <a:t>Students will learn about different kinds of taxes and will understand how these taxes may affect how much money they have available when preparing their budgets.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Tax</a:t>
            </a:r>
            <a:endParaRPr lang="en-US" dirty="0"/>
          </a:p>
        </p:txBody>
      </p:sp>
      <p:sp>
        <p:nvSpPr>
          <p:cNvPr id="3" name="Content Placeholder 2"/>
          <p:cNvSpPr>
            <a:spLocks noGrp="1"/>
          </p:cNvSpPr>
          <p:nvPr>
            <p:ph idx="1"/>
          </p:nvPr>
        </p:nvSpPr>
        <p:spPr>
          <a:xfrm>
            <a:off x="457200" y="1775191"/>
            <a:ext cx="8229600" cy="5082809"/>
          </a:xfrm>
        </p:spPr>
        <p:txBody>
          <a:bodyPr>
            <a:normAutofit fontScale="92500" lnSpcReduction="10000"/>
          </a:bodyPr>
          <a:lstStyle/>
          <a:p>
            <a:r>
              <a:rPr lang="en-US" dirty="0" smtClean="0"/>
              <a:t>Uses</a:t>
            </a:r>
          </a:p>
          <a:p>
            <a:pPr lvl="1"/>
            <a:r>
              <a:rPr lang="en-US" dirty="0" smtClean="0"/>
              <a:t>Human Services, Health Care</a:t>
            </a:r>
          </a:p>
          <a:p>
            <a:pPr lvl="1"/>
            <a:r>
              <a:rPr lang="en-US" dirty="0" smtClean="0"/>
              <a:t>State and/or Local Government</a:t>
            </a:r>
          </a:p>
          <a:p>
            <a:pPr lvl="1"/>
            <a:r>
              <a:rPr lang="en-US" dirty="0" smtClean="0"/>
              <a:t>Police, Jails, and Courts</a:t>
            </a:r>
          </a:p>
          <a:p>
            <a:pPr lvl="1"/>
            <a:r>
              <a:rPr lang="en-US" dirty="0" smtClean="0"/>
              <a:t>Transportation</a:t>
            </a:r>
          </a:p>
          <a:p>
            <a:pPr lvl="1"/>
            <a:r>
              <a:rPr lang="en-US" dirty="0" smtClean="0"/>
              <a:t>College, Schools, and Libraries</a:t>
            </a:r>
          </a:p>
          <a:p>
            <a:pPr lvl="1"/>
            <a:r>
              <a:rPr lang="en-US" dirty="0" smtClean="0"/>
              <a:t>Parks and Recreation</a:t>
            </a:r>
          </a:p>
          <a:p>
            <a:r>
              <a:rPr lang="en-US" dirty="0" smtClean="0"/>
              <a:t>Taxable Items</a:t>
            </a:r>
          </a:p>
          <a:p>
            <a:pPr lvl="1"/>
            <a:r>
              <a:rPr lang="en-US" dirty="0" smtClean="0"/>
              <a:t>Household items, restaurant food, furniture, gasoline</a:t>
            </a:r>
          </a:p>
          <a:p>
            <a:r>
              <a:rPr lang="en-US" dirty="0" smtClean="0"/>
              <a:t>Non-Taxable Items</a:t>
            </a:r>
          </a:p>
          <a:p>
            <a:pPr lvl="1"/>
            <a:r>
              <a:rPr lang="en-US" dirty="0" smtClean="0"/>
              <a:t>Groceries, Medicine, Services, Insurance</a:t>
            </a:r>
          </a:p>
          <a:p>
            <a:pPr marL="118872" indent="0">
              <a:buNone/>
            </a:pPr>
            <a:endParaRPr lang="en-US" dirty="0"/>
          </a:p>
        </p:txBody>
      </p:sp>
    </p:spTree>
    <p:extLst>
      <p:ext uri="{BB962C8B-B14F-4D97-AF65-F5344CB8AC3E}">
        <p14:creationId xmlns:p14="http://schemas.microsoft.com/office/powerpoint/2010/main" val="178632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p:txBody>
          <a:bodyPr/>
          <a:lstStyle/>
          <a:p>
            <a:r>
              <a:rPr lang="en-US" b="1" dirty="0" smtClean="0"/>
              <a:t>Property Taxes </a:t>
            </a:r>
            <a:r>
              <a:rPr lang="en-US" dirty="0" smtClean="0"/>
              <a:t>are paid based on the value of property – anything from private homes and cars to commercial buildings and factories. This property value is determined by local governments. Property taxes often are the primary source of local government income.</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p:txBody>
          <a:bodyPr/>
          <a:lstStyle/>
          <a:p>
            <a:r>
              <a:rPr lang="en-US" dirty="0" smtClean="0"/>
              <a:t>Local and state governments use sales and property tax revenues to pay for services and facilities, such as the following:</a:t>
            </a:r>
          </a:p>
          <a:p>
            <a:pPr lvl="1"/>
            <a:r>
              <a:rPr lang="en-US" dirty="0" smtClean="0"/>
              <a:t>Public schools and local libraries</a:t>
            </a:r>
          </a:p>
          <a:p>
            <a:pPr lvl="1"/>
            <a:r>
              <a:rPr lang="en-US" dirty="0" smtClean="0"/>
              <a:t>Local roads and streets</a:t>
            </a:r>
          </a:p>
          <a:p>
            <a:pPr lvl="1"/>
            <a:r>
              <a:rPr lang="en-US" dirty="0" smtClean="0"/>
              <a:t>Streetlights</a:t>
            </a:r>
          </a:p>
          <a:p>
            <a:pPr lvl="1"/>
            <a:r>
              <a:rPr lang="en-US" dirty="0" smtClean="0"/>
              <a:t>Garbage collection, recycling</a:t>
            </a:r>
          </a:p>
          <a:p>
            <a:pPr lvl="1"/>
            <a:r>
              <a:rPr lang="en-US" dirty="0" smtClean="0"/>
              <a:t>Police, jails, and courts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 </a:t>
            </a:r>
            <a:endParaRPr lang="en-US" dirty="0"/>
          </a:p>
        </p:txBody>
      </p:sp>
      <p:sp>
        <p:nvSpPr>
          <p:cNvPr id="3" name="Content Placeholder 2"/>
          <p:cNvSpPr>
            <a:spLocks noGrp="1"/>
          </p:cNvSpPr>
          <p:nvPr>
            <p:ph idx="1"/>
          </p:nvPr>
        </p:nvSpPr>
        <p:spPr/>
        <p:txBody>
          <a:bodyPr/>
          <a:lstStyle/>
          <a:p>
            <a:pPr lvl="1"/>
            <a:r>
              <a:rPr lang="en-US" dirty="0" smtClean="0"/>
              <a:t>Local parks and recreation</a:t>
            </a:r>
          </a:p>
          <a:p>
            <a:pPr lvl="1"/>
            <a:r>
              <a:rPr lang="en-US" dirty="0" smtClean="0"/>
              <a:t>State employment services</a:t>
            </a:r>
          </a:p>
          <a:p>
            <a:pPr lvl="1"/>
            <a:r>
              <a:rPr lang="en-US" dirty="0" smtClean="0"/>
              <a:t>Social services</a:t>
            </a:r>
          </a:p>
          <a:p>
            <a:pPr lvl="1"/>
            <a:r>
              <a:rPr lang="en-US" dirty="0" smtClean="0"/>
              <a:t>Firefighters</a:t>
            </a:r>
          </a:p>
          <a:p>
            <a:pPr lvl="1"/>
            <a:r>
              <a:rPr lang="en-US" dirty="0" smtClean="0"/>
              <a:t>Elections</a:t>
            </a:r>
          </a:p>
          <a:p>
            <a:pPr lvl="1"/>
            <a:r>
              <a:rPr lang="en-US" dirty="0" smtClean="0"/>
              <a:t>Mass Transportation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a:t>
            </a:r>
            <a:endParaRPr lang="en-US" dirty="0"/>
          </a:p>
        </p:txBody>
      </p:sp>
      <p:sp>
        <p:nvSpPr>
          <p:cNvPr id="3" name="Content Placeholder 2"/>
          <p:cNvSpPr>
            <a:spLocks noGrp="1"/>
          </p:cNvSpPr>
          <p:nvPr>
            <p:ph idx="1"/>
          </p:nvPr>
        </p:nvSpPr>
        <p:spPr/>
        <p:txBody>
          <a:bodyPr/>
          <a:lstStyle/>
          <a:p>
            <a:r>
              <a:rPr lang="en-US" dirty="0" smtClean="0"/>
              <a:t>Complete </a:t>
            </a:r>
            <a:r>
              <a:rPr lang="en-US" smtClean="0"/>
              <a:t>page 50, </a:t>
            </a:r>
            <a:r>
              <a:rPr lang="en-US" dirty="0"/>
              <a:t>I</a:t>
            </a:r>
            <a:r>
              <a:rPr lang="en-US" dirty="0" smtClean="0"/>
              <a:t>ncome Tax, in the </a:t>
            </a:r>
            <a:r>
              <a:rPr lang="en-US" i="1" dirty="0" smtClean="0"/>
              <a:t>JA Finance Park </a:t>
            </a:r>
            <a:r>
              <a:rPr lang="en-US" dirty="0" smtClean="0"/>
              <a:t>book</a:t>
            </a:r>
            <a:endParaRPr lang="en-US" dirty="0"/>
          </a:p>
        </p:txBody>
      </p:sp>
    </p:spTree>
    <p:extLst>
      <p:ext uri="{BB962C8B-B14F-4D97-AF65-F5344CB8AC3E}">
        <p14:creationId xmlns:p14="http://schemas.microsoft.com/office/powerpoint/2010/main" val="2975138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a:t>
            </a:r>
            <a:endParaRPr lang="en-US" dirty="0"/>
          </a:p>
        </p:txBody>
      </p:sp>
      <p:sp>
        <p:nvSpPr>
          <p:cNvPr id="3" name="Content Placeholder 2"/>
          <p:cNvSpPr>
            <a:spLocks noGrp="1"/>
          </p:cNvSpPr>
          <p:nvPr>
            <p:ph idx="1"/>
          </p:nvPr>
        </p:nvSpPr>
        <p:spPr/>
        <p:txBody>
          <a:bodyPr/>
          <a:lstStyle/>
          <a:p>
            <a:r>
              <a:rPr lang="en-US" dirty="0" smtClean="0"/>
              <a:t>What is it?</a:t>
            </a:r>
          </a:p>
          <a:p>
            <a:pPr lvl="1"/>
            <a:r>
              <a:rPr lang="en-US" dirty="0" smtClean="0"/>
              <a:t>A tax paid to local government based on the value of one’s property.</a:t>
            </a:r>
          </a:p>
          <a:p>
            <a:r>
              <a:rPr lang="en-US" dirty="0" smtClean="0"/>
              <a:t>Where does it come from? (Who pays it?)</a:t>
            </a:r>
          </a:p>
          <a:p>
            <a:pPr lvl="1"/>
            <a:r>
              <a:rPr lang="en-US" dirty="0" smtClean="0"/>
              <a:t>Owners of homes, property, commercial buildings, and factories</a:t>
            </a:r>
            <a:endParaRPr lang="en-US" dirty="0"/>
          </a:p>
        </p:txBody>
      </p:sp>
    </p:spTree>
    <p:extLst>
      <p:ext uri="{BB962C8B-B14F-4D97-AF65-F5344CB8AC3E}">
        <p14:creationId xmlns:p14="http://schemas.microsoft.com/office/powerpoint/2010/main" val="240277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Tax</a:t>
            </a:r>
            <a:endParaRPr lang="en-US" dirty="0"/>
          </a:p>
        </p:txBody>
      </p:sp>
      <p:sp>
        <p:nvSpPr>
          <p:cNvPr id="3" name="Content Placeholder 2"/>
          <p:cNvSpPr>
            <a:spLocks noGrp="1"/>
          </p:cNvSpPr>
          <p:nvPr>
            <p:ph idx="1"/>
          </p:nvPr>
        </p:nvSpPr>
        <p:spPr/>
        <p:txBody>
          <a:bodyPr>
            <a:normAutofit lnSpcReduction="10000"/>
          </a:bodyPr>
          <a:lstStyle/>
          <a:p>
            <a:r>
              <a:rPr lang="en-US" dirty="0" smtClean="0"/>
              <a:t>Uses</a:t>
            </a:r>
          </a:p>
          <a:p>
            <a:pPr lvl="1"/>
            <a:r>
              <a:rPr lang="en-US" dirty="0"/>
              <a:t>Human Services, Health Care</a:t>
            </a:r>
          </a:p>
          <a:p>
            <a:pPr lvl="1"/>
            <a:r>
              <a:rPr lang="en-US" dirty="0"/>
              <a:t>State and/or Local Government</a:t>
            </a:r>
          </a:p>
          <a:p>
            <a:pPr lvl="1"/>
            <a:r>
              <a:rPr lang="en-US" dirty="0"/>
              <a:t>Police, Jails, and Courts</a:t>
            </a:r>
          </a:p>
          <a:p>
            <a:pPr lvl="1"/>
            <a:r>
              <a:rPr lang="en-US" dirty="0"/>
              <a:t>Transportation</a:t>
            </a:r>
          </a:p>
          <a:p>
            <a:pPr lvl="1"/>
            <a:r>
              <a:rPr lang="en-US" dirty="0"/>
              <a:t>College, Schools, and Libraries</a:t>
            </a:r>
          </a:p>
          <a:p>
            <a:pPr lvl="1"/>
            <a:r>
              <a:rPr lang="en-US" dirty="0"/>
              <a:t>Parks and </a:t>
            </a:r>
            <a:r>
              <a:rPr lang="en-US" dirty="0" smtClean="0"/>
              <a:t>Recreation</a:t>
            </a:r>
          </a:p>
          <a:p>
            <a:r>
              <a:rPr lang="en-US" dirty="0" smtClean="0"/>
              <a:t>How is it determined?</a:t>
            </a:r>
          </a:p>
          <a:p>
            <a:pPr lvl="1"/>
            <a:r>
              <a:rPr lang="en-US" dirty="0" smtClean="0"/>
              <a:t>Based on the value of the property</a:t>
            </a:r>
            <a:endParaRPr lang="en-US" dirty="0"/>
          </a:p>
        </p:txBody>
      </p:sp>
    </p:spTree>
    <p:extLst>
      <p:ext uri="{BB962C8B-B14F-4D97-AF65-F5344CB8AC3E}">
        <p14:creationId xmlns:p14="http://schemas.microsoft.com/office/powerpoint/2010/main" val="378847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rmAutofit/>
          </a:bodyPr>
          <a:lstStyle/>
          <a:p>
            <a:r>
              <a:rPr lang="en-US" dirty="0" smtClean="0"/>
              <a:t>Where Is All My Money? – Page 51</a:t>
            </a:r>
            <a:endParaRPr lang="en-US" dirty="0"/>
          </a:p>
        </p:txBody>
      </p:sp>
      <p:sp>
        <p:nvSpPr>
          <p:cNvPr id="3" name="Content Placeholder 2"/>
          <p:cNvSpPr>
            <a:spLocks noGrp="1"/>
          </p:cNvSpPr>
          <p:nvPr>
            <p:ph idx="1"/>
          </p:nvPr>
        </p:nvSpPr>
        <p:spPr>
          <a:xfrm>
            <a:off x="0" y="1775191"/>
            <a:ext cx="9144000" cy="5082809"/>
          </a:xfrm>
        </p:spPr>
        <p:txBody>
          <a:bodyPr>
            <a:normAutofit fontScale="85000" lnSpcReduction="10000"/>
          </a:bodyPr>
          <a:lstStyle/>
          <a:p>
            <a:r>
              <a:rPr lang="en-US" dirty="0" smtClean="0"/>
              <a:t>Bob Randall and Margaret </a:t>
            </a:r>
            <a:r>
              <a:rPr lang="en-US" dirty="0" err="1" smtClean="0"/>
              <a:t>Bratter</a:t>
            </a:r>
            <a:r>
              <a:rPr lang="en-US" dirty="0" smtClean="0"/>
              <a:t> have been working part-time at Handy Corner Convenience Store for more than a year and are earning a good salary. They receive a paycheck each week.</a:t>
            </a:r>
          </a:p>
          <a:p>
            <a:r>
              <a:rPr lang="en-US" dirty="0" smtClean="0"/>
              <a:t>One day, during an afternoon break, they discussed the amount of their paychecks after taxes were deducted. Both were surprised at the amount of money they actually had left over to take home. They thought they would bring home more than they did. Where did it all go?</a:t>
            </a:r>
          </a:p>
          <a:p>
            <a:r>
              <a:rPr lang="en-US" dirty="0" smtClean="0"/>
              <a:t>Complete the pay stubs. Use the information on each stub to calculate the amount of the employee’s total check. Complete the checks for  the correct amount and answer the questions.</a:t>
            </a:r>
            <a:endParaRPr lang="en-US" dirty="0"/>
          </a:p>
        </p:txBody>
      </p:sp>
    </p:spTree>
    <p:extLst>
      <p:ext uri="{BB962C8B-B14F-4D97-AF65-F5344CB8AC3E}">
        <p14:creationId xmlns:p14="http://schemas.microsoft.com/office/powerpoint/2010/main" val="2399927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fontScale="90000"/>
          </a:bodyPr>
          <a:lstStyle/>
          <a:p>
            <a:r>
              <a:rPr lang="en-US" dirty="0"/>
              <a:t>Where Is All My Money? – Page 51</a:t>
            </a:r>
          </a:p>
        </p:txBody>
      </p:sp>
      <p:sp>
        <p:nvSpPr>
          <p:cNvPr id="3" name="Content Placeholder 2"/>
          <p:cNvSpPr>
            <a:spLocks noGrp="1"/>
          </p:cNvSpPr>
          <p:nvPr>
            <p:ph idx="1"/>
          </p:nvPr>
        </p:nvSpPr>
        <p:spPr>
          <a:xfrm>
            <a:off x="0" y="1775191"/>
            <a:ext cx="9144000" cy="5082809"/>
          </a:xfrm>
        </p:spPr>
        <p:txBody>
          <a:bodyPr>
            <a:normAutofit/>
          </a:bodyPr>
          <a:lstStyle/>
          <a:p>
            <a:r>
              <a:rPr lang="en-US" dirty="0" smtClean="0"/>
              <a:t>Employee Name: Bob Randall</a:t>
            </a:r>
          </a:p>
          <a:p>
            <a:r>
              <a:rPr lang="en-US" dirty="0" smtClean="0"/>
              <a:t>Pay Period: April 22-29, 2009</a:t>
            </a:r>
          </a:p>
          <a:p>
            <a:r>
              <a:rPr lang="en-US" dirty="0" smtClean="0"/>
              <a:t>Weekly Salary: $187.50</a:t>
            </a:r>
          </a:p>
          <a:p>
            <a:r>
              <a:rPr lang="en-US" dirty="0" smtClean="0"/>
              <a:t>Federal tax withheld (one exemption):$18.08</a:t>
            </a:r>
          </a:p>
          <a:p>
            <a:r>
              <a:rPr lang="en-US" dirty="0" smtClean="0"/>
              <a:t>Social Security tax withheld: $16.36</a:t>
            </a:r>
          </a:p>
          <a:p>
            <a:r>
              <a:rPr lang="en-US" dirty="0" smtClean="0"/>
              <a:t>Medicare tax: $3.06</a:t>
            </a:r>
          </a:p>
          <a:p>
            <a:r>
              <a:rPr lang="en-US" dirty="0" smtClean="0"/>
              <a:t>Total Deductions: $37.50</a:t>
            </a:r>
          </a:p>
          <a:p>
            <a:r>
              <a:rPr lang="en-US" dirty="0" smtClean="0"/>
              <a:t>Net Pay (weekly salary minus total deductions): </a:t>
            </a:r>
          </a:p>
          <a:p>
            <a:pPr lvl="1"/>
            <a:r>
              <a:rPr lang="en-US" dirty="0" smtClean="0"/>
              <a:t>$150.00</a:t>
            </a:r>
          </a:p>
          <a:p>
            <a:endParaRPr lang="en-US" dirty="0"/>
          </a:p>
        </p:txBody>
      </p:sp>
    </p:spTree>
    <p:extLst>
      <p:ext uri="{BB962C8B-B14F-4D97-AF65-F5344CB8AC3E}">
        <p14:creationId xmlns:p14="http://schemas.microsoft.com/office/powerpoint/2010/main" val="402892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wheel(1)">
                                      <p:cBhvr>
                                        <p:cTn id="6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fontScale="90000"/>
          </a:bodyPr>
          <a:lstStyle/>
          <a:p>
            <a:r>
              <a:rPr lang="en-US" dirty="0"/>
              <a:t>Where Is All My Money? – Page 51</a:t>
            </a:r>
          </a:p>
        </p:txBody>
      </p:sp>
      <p:sp>
        <p:nvSpPr>
          <p:cNvPr id="3" name="Content Placeholder 2"/>
          <p:cNvSpPr>
            <a:spLocks noGrp="1"/>
          </p:cNvSpPr>
          <p:nvPr>
            <p:ph idx="1"/>
          </p:nvPr>
        </p:nvSpPr>
        <p:spPr>
          <a:xfrm>
            <a:off x="381000" y="1775191"/>
            <a:ext cx="8534400" cy="5082809"/>
          </a:xfrm>
        </p:spPr>
        <p:txBody>
          <a:bodyPr>
            <a:normAutofit/>
          </a:bodyPr>
          <a:lstStyle/>
          <a:p>
            <a:r>
              <a:rPr lang="en-US" dirty="0" smtClean="0"/>
              <a:t>What is the name of Bob’s Employer?</a:t>
            </a:r>
          </a:p>
          <a:p>
            <a:pPr lvl="1"/>
            <a:r>
              <a:rPr lang="en-US" dirty="0" err="1" smtClean="0"/>
              <a:t>Handy’s</a:t>
            </a:r>
            <a:r>
              <a:rPr lang="en-US" dirty="0" smtClean="0"/>
              <a:t> Corner </a:t>
            </a:r>
            <a:r>
              <a:rPr lang="en-US" dirty="0" err="1" smtClean="0"/>
              <a:t>Concenience</a:t>
            </a:r>
            <a:r>
              <a:rPr lang="en-US" dirty="0" smtClean="0"/>
              <a:t> Store</a:t>
            </a:r>
          </a:p>
          <a:p>
            <a:r>
              <a:rPr lang="en-US" dirty="0" smtClean="0"/>
              <a:t>How much did Bob earn before taxes?</a:t>
            </a:r>
          </a:p>
          <a:p>
            <a:pPr lvl="1"/>
            <a:r>
              <a:rPr lang="en-US" dirty="0" smtClean="0"/>
              <a:t>$187.50</a:t>
            </a:r>
          </a:p>
          <a:p>
            <a:r>
              <a:rPr lang="en-US" dirty="0" smtClean="0"/>
              <a:t>How much is Bob’s net (take home) pay?</a:t>
            </a:r>
            <a:endParaRPr lang="en-US" dirty="0"/>
          </a:p>
          <a:p>
            <a:pPr lvl="1"/>
            <a:r>
              <a:rPr lang="en-US" dirty="0" smtClean="0"/>
              <a:t>$150.00</a:t>
            </a:r>
          </a:p>
        </p:txBody>
      </p:sp>
    </p:spTree>
    <p:extLst>
      <p:ext uri="{BB962C8B-B14F-4D97-AF65-F5344CB8AC3E}">
        <p14:creationId xmlns:p14="http://schemas.microsoft.com/office/powerpoint/2010/main" val="310853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a:xfrm>
            <a:off x="304800" y="1600200"/>
            <a:ext cx="8534400" cy="4525963"/>
          </a:xfrm>
        </p:spPr>
        <p:txBody>
          <a:bodyPr>
            <a:normAutofit lnSpcReduction="10000"/>
          </a:bodyPr>
          <a:lstStyle/>
          <a:p>
            <a:r>
              <a:rPr lang="en-US" dirty="0" smtClean="0"/>
              <a:t>FICA</a:t>
            </a:r>
          </a:p>
          <a:p>
            <a:pPr lvl="1"/>
            <a:r>
              <a:rPr lang="en-US" dirty="0" smtClean="0"/>
              <a:t>Federal Insurance Contributions Act, also known as Social Security.</a:t>
            </a:r>
          </a:p>
          <a:p>
            <a:r>
              <a:rPr lang="en-US" dirty="0" smtClean="0"/>
              <a:t>Medicare</a:t>
            </a:r>
          </a:p>
          <a:p>
            <a:pPr lvl="1"/>
            <a:r>
              <a:rPr lang="en-US" dirty="0" smtClean="0"/>
              <a:t>A social insurance program that extends health coverage to almost all Americans aged 65 and over.</a:t>
            </a:r>
          </a:p>
          <a:p>
            <a:r>
              <a:rPr lang="en-US" dirty="0" smtClean="0"/>
              <a:t>Social Security</a:t>
            </a:r>
          </a:p>
          <a:p>
            <a:pPr lvl="1"/>
            <a:r>
              <a:rPr lang="en-US" dirty="0" smtClean="0"/>
              <a:t>A federal retirement program in which the working generation contributes to support retired workers, survivors, and the disabled.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fontScale="90000"/>
          </a:bodyPr>
          <a:lstStyle/>
          <a:p>
            <a:r>
              <a:rPr lang="en-US" dirty="0"/>
              <a:t>Where Is All My Money? – Page 51</a:t>
            </a:r>
          </a:p>
        </p:txBody>
      </p:sp>
      <p:sp>
        <p:nvSpPr>
          <p:cNvPr id="3" name="Content Placeholder 2"/>
          <p:cNvSpPr>
            <a:spLocks noGrp="1"/>
          </p:cNvSpPr>
          <p:nvPr>
            <p:ph idx="1"/>
          </p:nvPr>
        </p:nvSpPr>
        <p:spPr>
          <a:xfrm>
            <a:off x="304800" y="1775191"/>
            <a:ext cx="8458200" cy="5082809"/>
          </a:xfrm>
        </p:spPr>
        <p:txBody>
          <a:bodyPr>
            <a:normAutofit/>
          </a:bodyPr>
          <a:lstStyle/>
          <a:p>
            <a:r>
              <a:rPr lang="en-US" dirty="0" smtClean="0"/>
              <a:t>Why was his net (take home) pay so much less than he earned?</a:t>
            </a:r>
          </a:p>
          <a:p>
            <a:pPr lvl="1"/>
            <a:r>
              <a:rPr lang="en-US" dirty="0" smtClean="0"/>
              <a:t>Taxes were deducted.</a:t>
            </a:r>
          </a:p>
          <a:p>
            <a:r>
              <a:rPr lang="en-US" dirty="0" smtClean="0"/>
              <a:t>List Bob’s deductions.</a:t>
            </a:r>
          </a:p>
          <a:p>
            <a:pPr lvl="1"/>
            <a:r>
              <a:rPr lang="en-US" dirty="0" smtClean="0"/>
              <a:t>Federal tax $18.08</a:t>
            </a:r>
          </a:p>
          <a:p>
            <a:pPr lvl="1"/>
            <a:r>
              <a:rPr lang="en-US" dirty="0" smtClean="0"/>
              <a:t>Social Security tax $16.36</a:t>
            </a:r>
          </a:p>
          <a:p>
            <a:pPr lvl="1"/>
            <a:r>
              <a:rPr lang="en-US" dirty="0" smtClean="0"/>
              <a:t>Medicare tax $3.06</a:t>
            </a:r>
          </a:p>
        </p:txBody>
      </p:sp>
    </p:spTree>
    <p:extLst>
      <p:ext uri="{BB962C8B-B14F-4D97-AF65-F5344CB8AC3E}">
        <p14:creationId xmlns:p14="http://schemas.microsoft.com/office/powerpoint/2010/main" val="229788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fontScale="90000"/>
          </a:bodyPr>
          <a:lstStyle/>
          <a:p>
            <a:r>
              <a:rPr lang="en-US" dirty="0"/>
              <a:t>Where Is All My Money? – Page 51</a:t>
            </a:r>
          </a:p>
        </p:txBody>
      </p:sp>
      <p:sp>
        <p:nvSpPr>
          <p:cNvPr id="3" name="Content Placeholder 2"/>
          <p:cNvSpPr>
            <a:spLocks noGrp="1"/>
          </p:cNvSpPr>
          <p:nvPr>
            <p:ph idx="1"/>
          </p:nvPr>
        </p:nvSpPr>
        <p:spPr>
          <a:xfrm>
            <a:off x="0" y="1775191"/>
            <a:ext cx="9144000" cy="5082809"/>
          </a:xfrm>
        </p:spPr>
        <p:txBody>
          <a:bodyPr>
            <a:normAutofit/>
          </a:bodyPr>
          <a:lstStyle/>
          <a:p>
            <a:r>
              <a:rPr lang="en-US" dirty="0" smtClean="0"/>
              <a:t>Employee Name: Margaret </a:t>
            </a:r>
            <a:r>
              <a:rPr lang="en-US" dirty="0" err="1" smtClean="0"/>
              <a:t>Bratter</a:t>
            </a:r>
            <a:endParaRPr lang="en-US" dirty="0" smtClean="0"/>
          </a:p>
          <a:p>
            <a:r>
              <a:rPr lang="en-US" dirty="0" smtClean="0"/>
              <a:t>Pay Period: April 22-29, 2009</a:t>
            </a:r>
          </a:p>
          <a:p>
            <a:r>
              <a:rPr lang="en-US" dirty="0" smtClean="0"/>
              <a:t>Weekly Salary: $193.66</a:t>
            </a:r>
          </a:p>
          <a:p>
            <a:r>
              <a:rPr lang="en-US" dirty="0" smtClean="0"/>
              <a:t>Federal tax withheld (one exemption):$18.87</a:t>
            </a:r>
          </a:p>
          <a:p>
            <a:r>
              <a:rPr lang="en-US" dirty="0" smtClean="0"/>
              <a:t>Social Security tax withheld: $16.58</a:t>
            </a:r>
          </a:p>
          <a:p>
            <a:r>
              <a:rPr lang="en-US" dirty="0" smtClean="0"/>
              <a:t>Medicare tax: $3.18</a:t>
            </a:r>
          </a:p>
          <a:p>
            <a:r>
              <a:rPr lang="en-US" dirty="0" smtClean="0"/>
              <a:t>Total Deductions: $38.63</a:t>
            </a:r>
          </a:p>
          <a:p>
            <a:r>
              <a:rPr lang="en-US" dirty="0" smtClean="0"/>
              <a:t>Net Pay (weekly salary minus total deductions): </a:t>
            </a:r>
          </a:p>
          <a:p>
            <a:pPr lvl="1"/>
            <a:r>
              <a:rPr lang="en-US" dirty="0" smtClean="0"/>
              <a:t>$155.03</a:t>
            </a:r>
          </a:p>
          <a:p>
            <a:endParaRPr lang="en-US" dirty="0"/>
          </a:p>
        </p:txBody>
      </p:sp>
    </p:spTree>
    <p:extLst>
      <p:ext uri="{BB962C8B-B14F-4D97-AF65-F5344CB8AC3E}">
        <p14:creationId xmlns:p14="http://schemas.microsoft.com/office/powerpoint/2010/main" val="149913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wheel(1)">
                                      <p:cBhvr>
                                        <p:cTn id="63"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fontScale="90000"/>
          </a:bodyPr>
          <a:lstStyle/>
          <a:p>
            <a:r>
              <a:rPr lang="en-US" dirty="0"/>
              <a:t>Where Is All My Money? – Page 51</a:t>
            </a:r>
          </a:p>
        </p:txBody>
      </p:sp>
      <p:sp>
        <p:nvSpPr>
          <p:cNvPr id="3" name="Content Placeholder 2"/>
          <p:cNvSpPr>
            <a:spLocks noGrp="1"/>
          </p:cNvSpPr>
          <p:nvPr>
            <p:ph idx="1"/>
          </p:nvPr>
        </p:nvSpPr>
        <p:spPr>
          <a:xfrm>
            <a:off x="0" y="1775191"/>
            <a:ext cx="9144000" cy="5082809"/>
          </a:xfrm>
        </p:spPr>
        <p:txBody>
          <a:bodyPr>
            <a:normAutofit/>
          </a:bodyPr>
          <a:lstStyle/>
          <a:p>
            <a:endParaRPr lang="en-US" dirty="0"/>
          </a:p>
        </p:txBody>
      </p:sp>
    </p:spTree>
    <p:extLst>
      <p:ext uri="{BB962C8B-B14F-4D97-AF65-F5344CB8AC3E}">
        <p14:creationId xmlns:p14="http://schemas.microsoft.com/office/powerpoint/2010/main" val="205614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728"/>
          </a:xfrm>
        </p:spPr>
        <p:txBody>
          <a:bodyPr>
            <a:normAutofit fontScale="90000"/>
          </a:bodyPr>
          <a:lstStyle/>
          <a:p>
            <a:r>
              <a:rPr lang="en-US" dirty="0"/>
              <a:t>Where Is All My Money? – Page 51</a:t>
            </a:r>
          </a:p>
        </p:txBody>
      </p:sp>
      <p:sp>
        <p:nvSpPr>
          <p:cNvPr id="3" name="Content Placeholder 2"/>
          <p:cNvSpPr>
            <a:spLocks noGrp="1"/>
          </p:cNvSpPr>
          <p:nvPr>
            <p:ph idx="1"/>
          </p:nvPr>
        </p:nvSpPr>
        <p:spPr>
          <a:xfrm>
            <a:off x="0" y="1775191"/>
            <a:ext cx="9144000" cy="5082809"/>
          </a:xfrm>
        </p:spPr>
        <p:txBody>
          <a:bodyPr>
            <a:normAutofit/>
          </a:bodyPr>
          <a:lstStyle/>
          <a:p>
            <a:r>
              <a:rPr lang="en-US" dirty="0" smtClean="0"/>
              <a:t>How much did Margaret earn before taxes?</a:t>
            </a:r>
          </a:p>
          <a:p>
            <a:pPr lvl="1"/>
            <a:r>
              <a:rPr lang="en-US" dirty="0" smtClean="0"/>
              <a:t>$193.66	</a:t>
            </a:r>
          </a:p>
          <a:p>
            <a:r>
              <a:rPr lang="en-US" dirty="0" smtClean="0"/>
              <a:t>How much is Margaret’s net (take-home) pay?</a:t>
            </a:r>
          </a:p>
          <a:p>
            <a:pPr lvl="1"/>
            <a:r>
              <a:rPr lang="en-US" dirty="0" smtClean="0"/>
              <a:t>$155.03</a:t>
            </a:r>
          </a:p>
          <a:p>
            <a:r>
              <a:rPr lang="en-US" dirty="0" smtClean="0"/>
              <a:t>List Margaret’s deductions.</a:t>
            </a:r>
            <a:r>
              <a:rPr lang="en-US" dirty="0"/>
              <a:t>	</a:t>
            </a:r>
            <a:endParaRPr lang="en-US" dirty="0" smtClean="0"/>
          </a:p>
          <a:p>
            <a:pPr lvl="1"/>
            <a:r>
              <a:rPr lang="en-US" dirty="0" smtClean="0"/>
              <a:t>Federal tax $18.87</a:t>
            </a:r>
          </a:p>
          <a:p>
            <a:pPr lvl="1"/>
            <a:r>
              <a:rPr lang="en-US" dirty="0" smtClean="0"/>
              <a:t>Social Security tax $16.58</a:t>
            </a:r>
          </a:p>
          <a:p>
            <a:pPr lvl="1"/>
            <a:r>
              <a:rPr lang="en-US" dirty="0" smtClean="0"/>
              <a:t>Medicare tax $3.18</a:t>
            </a:r>
            <a:endParaRPr lang="en-US" dirty="0"/>
          </a:p>
        </p:txBody>
      </p:sp>
    </p:spTree>
    <p:extLst>
      <p:ext uri="{BB962C8B-B14F-4D97-AF65-F5344CB8AC3E}">
        <p14:creationId xmlns:p14="http://schemas.microsoft.com/office/powerpoint/2010/main" val="139539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Receipt Analysis – Page 53</a:t>
            </a:r>
            <a:endParaRPr lang="en-US" dirty="0"/>
          </a:p>
        </p:txBody>
      </p:sp>
      <p:sp>
        <p:nvSpPr>
          <p:cNvPr id="3" name="Content Placeholder 2"/>
          <p:cNvSpPr>
            <a:spLocks noGrp="1"/>
          </p:cNvSpPr>
          <p:nvPr>
            <p:ph idx="1"/>
          </p:nvPr>
        </p:nvSpPr>
        <p:spPr>
          <a:xfrm>
            <a:off x="228600" y="1775191"/>
            <a:ext cx="8763000" cy="4930409"/>
          </a:xfrm>
        </p:spPr>
        <p:txBody>
          <a:bodyPr>
            <a:normAutofit fontScale="92500" lnSpcReduction="20000"/>
          </a:bodyPr>
          <a:lstStyle/>
          <a:p>
            <a:r>
              <a:rPr lang="en-US" dirty="0" smtClean="0"/>
              <a:t>All but a handful of states have a sales tax. Each </a:t>
            </a:r>
            <a:r>
              <a:rPr lang="en-US" dirty="0" smtClean="0"/>
              <a:t>state </a:t>
            </a:r>
            <a:r>
              <a:rPr lang="en-US" dirty="0" smtClean="0"/>
              <a:t>determines its own tax rate, which can run from 0 to 9.25%. The following receipts are from a </a:t>
            </a:r>
            <a:r>
              <a:rPr lang="en-US" dirty="0" smtClean="0"/>
              <a:t>state </a:t>
            </a:r>
            <a:r>
              <a:rPr lang="en-US" dirty="0" smtClean="0"/>
              <a:t>where the sales tax is 6%, and there is an additional county tax of 1%. In this county, consumers pay a total of 7% in sales tax. As in many states, nonfood items are taxable, but food and drugs are not taxable (tax exempt). Sales tax is charged only on taxable items.</a:t>
            </a:r>
          </a:p>
          <a:p>
            <a:r>
              <a:rPr lang="en-US" dirty="0" smtClean="0"/>
              <a:t>Examine the two sample sales receipts. Compute the sales tax and final cost for the items found at the bottom of the page.</a:t>
            </a:r>
          </a:p>
          <a:p>
            <a:pPr algn="ctr"/>
            <a:endParaRPr lang="en-US" dirty="0"/>
          </a:p>
        </p:txBody>
      </p:sp>
    </p:spTree>
    <p:extLst>
      <p:ext uri="{BB962C8B-B14F-4D97-AF65-F5344CB8AC3E}">
        <p14:creationId xmlns:p14="http://schemas.microsoft.com/office/powerpoint/2010/main" val="267445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Receipt Analysis – Page 53</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56069274"/>
              </p:ext>
            </p:extLst>
          </p:nvPr>
        </p:nvGraphicFramePr>
        <p:xfrm>
          <a:off x="0" y="1447798"/>
          <a:ext cx="9144000" cy="5410201"/>
        </p:xfrm>
        <a:graphic>
          <a:graphicData uri="http://schemas.openxmlformats.org/drawingml/2006/table">
            <a:tbl>
              <a:tblPr firstRow="1" bandRow="1">
                <a:tableStyleId>{5C22544A-7EE6-4342-B048-85BDC9FD1C3A}</a:tableStyleId>
              </a:tblPr>
              <a:tblGrid>
                <a:gridCol w="4572000"/>
                <a:gridCol w="4572000"/>
              </a:tblGrid>
              <a:tr h="485190">
                <a:tc>
                  <a:txBody>
                    <a:bodyPr/>
                    <a:lstStyle/>
                    <a:p>
                      <a:r>
                        <a:rPr lang="en-US" dirty="0" smtClean="0"/>
                        <a:t>Taxable Items</a:t>
                      </a:r>
                      <a:endParaRPr lang="en-US" dirty="0"/>
                    </a:p>
                  </a:txBody>
                  <a:tcPr/>
                </a:tc>
                <a:tc>
                  <a:txBody>
                    <a:bodyPr/>
                    <a:lstStyle/>
                    <a:p>
                      <a:r>
                        <a:rPr lang="en-US" dirty="0" smtClean="0"/>
                        <a:t>Nontaxable (exempt) Items</a:t>
                      </a:r>
                      <a:endParaRPr lang="en-US" dirty="0"/>
                    </a:p>
                  </a:txBody>
                  <a:tcPr/>
                </a:tc>
              </a:tr>
              <a:tr h="485190">
                <a:tc>
                  <a:txBody>
                    <a:bodyPr/>
                    <a:lstStyle/>
                    <a:p>
                      <a:r>
                        <a:rPr lang="en-US" dirty="0" smtClean="0"/>
                        <a:t>Diapers                                            $7.99</a:t>
                      </a:r>
                      <a:endParaRPr lang="en-US" dirty="0"/>
                    </a:p>
                  </a:txBody>
                  <a:tcPr/>
                </a:tc>
                <a:tc>
                  <a:txBody>
                    <a:bodyPr/>
                    <a:lstStyle/>
                    <a:p>
                      <a:r>
                        <a:rPr lang="en-US" dirty="0" smtClean="0"/>
                        <a:t>Bread                                                 $1.09</a:t>
                      </a:r>
                      <a:endParaRPr lang="en-US" dirty="0"/>
                    </a:p>
                  </a:txBody>
                  <a:tcPr/>
                </a:tc>
              </a:tr>
              <a:tr h="485190">
                <a:tc>
                  <a:txBody>
                    <a:bodyPr/>
                    <a:lstStyle/>
                    <a:p>
                      <a:r>
                        <a:rPr lang="en-US" dirty="0" smtClean="0"/>
                        <a:t>Toothpaste</a:t>
                      </a:r>
                      <a:r>
                        <a:rPr lang="en-US" baseline="0" dirty="0" smtClean="0"/>
                        <a:t>                                    $1.99</a:t>
                      </a:r>
                      <a:endParaRPr lang="en-US" dirty="0"/>
                    </a:p>
                  </a:txBody>
                  <a:tcPr/>
                </a:tc>
                <a:tc>
                  <a:txBody>
                    <a:bodyPr/>
                    <a:lstStyle/>
                    <a:p>
                      <a:r>
                        <a:rPr lang="en-US" dirty="0" smtClean="0"/>
                        <a:t>Can tomato soup                          $0.69</a:t>
                      </a:r>
                      <a:endParaRPr lang="en-US" dirty="0"/>
                    </a:p>
                  </a:txBody>
                  <a:tcPr/>
                </a:tc>
              </a:tr>
              <a:tr h="485190">
                <a:tc>
                  <a:txBody>
                    <a:bodyPr/>
                    <a:lstStyle/>
                    <a:p>
                      <a:r>
                        <a:rPr lang="en-US" dirty="0" smtClean="0"/>
                        <a:t>Deodorant                                     $2.29</a:t>
                      </a:r>
                      <a:endParaRPr lang="en-US" dirty="0"/>
                    </a:p>
                  </a:txBody>
                  <a:tcPr/>
                </a:tc>
                <a:tc>
                  <a:txBody>
                    <a:bodyPr/>
                    <a:lstStyle/>
                    <a:p>
                      <a:r>
                        <a:rPr lang="en-US" dirty="0" smtClean="0"/>
                        <a:t>1 gal.</a:t>
                      </a:r>
                      <a:r>
                        <a:rPr lang="en-US" baseline="0" dirty="0" smtClean="0"/>
                        <a:t> ice cream                              $2.50</a:t>
                      </a:r>
                    </a:p>
                  </a:txBody>
                  <a:tcPr/>
                </a:tc>
              </a:tr>
              <a:tr h="485190">
                <a:tc>
                  <a:txBody>
                    <a:bodyPr/>
                    <a:lstStyle/>
                    <a:p>
                      <a:r>
                        <a:rPr lang="en-US" dirty="0" smtClean="0"/>
                        <a:t>Beach</a:t>
                      </a:r>
                      <a:r>
                        <a:rPr lang="en-US" baseline="0" dirty="0" smtClean="0"/>
                        <a:t> ball                                      $4.39</a:t>
                      </a:r>
                      <a:endParaRPr lang="en-US" dirty="0"/>
                    </a:p>
                  </a:txBody>
                  <a:tcPr/>
                </a:tc>
                <a:tc>
                  <a:txBody>
                    <a:bodyPr/>
                    <a:lstStyle/>
                    <a:p>
                      <a:r>
                        <a:rPr lang="en-US" dirty="0" smtClean="0"/>
                        <a:t>Oranges</a:t>
                      </a:r>
                      <a:r>
                        <a:rPr lang="en-US" baseline="0" dirty="0" smtClean="0"/>
                        <a:t>                                            $5.29</a:t>
                      </a:r>
                      <a:endParaRPr lang="en-US" dirty="0"/>
                    </a:p>
                  </a:txBody>
                  <a:tcPr/>
                </a:tc>
              </a:tr>
              <a:tr h="485190">
                <a:tc>
                  <a:txBody>
                    <a:bodyPr/>
                    <a:lstStyle/>
                    <a:p>
                      <a:r>
                        <a:rPr lang="en-US" dirty="0" smtClean="0"/>
                        <a:t>Camera</a:t>
                      </a:r>
                      <a:r>
                        <a:rPr lang="en-US" baseline="0" dirty="0" smtClean="0"/>
                        <a:t> film                                  $2.75</a:t>
                      </a:r>
                      <a:endParaRPr lang="en-US" dirty="0"/>
                    </a:p>
                  </a:txBody>
                  <a:tcPr/>
                </a:tc>
                <a:tc>
                  <a:txBody>
                    <a:bodyPr/>
                    <a:lstStyle/>
                    <a:p>
                      <a:r>
                        <a:rPr lang="en-US" dirty="0" smtClean="0"/>
                        <a:t>Ground beef</a:t>
                      </a:r>
                      <a:r>
                        <a:rPr lang="en-US" baseline="0" dirty="0" smtClean="0"/>
                        <a:t>                                    $6.39</a:t>
                      </a:r>
                      <a:endParaRPr lang="en-US" dirty="0"/>
                    </a:p>
                  </a:txBody>
                  <a:tcPr/>
                </a:tc>
              </a:tr>
              <a:tr h="485190">
                <a:tc>
                  <a:txBody>
                    <a:bodyPr/>
                    <a:lstStyle/>
                    <a:p>
                      <a:r>
                        <a:rPr lang="en-US" dirty="0" smtClean="0"/>
                        <a:t>Window cleaner                         </a:t>
                      </a:r>
                      <a:r>
                        <a:rPr lang="en-US" baseline="0" dirty="0" smtClean="0"/>
                        <a:t> </a:t>
                      </a:r>
                      <a:r>
                        <a:rPr lang="en-US" dirty="0" smtClean="0"/>
                        <a:t>$2.19</a:t>
                      </a:r>
                      <a:endParaRPr lang="en-US" dirty="0"/>
                    </a:p>
                  </a:txBody>
                  <a:tcPr/>
                </a:tc>
                <a:tc>
                  <a:txBody>
                    <a:bodyPr/>
                    <a:lstStyle/>
                    <a:p>
                      <a:r>
                        <a:rPr lang="en-US" dirty="0" smtClean="0"/>
                        <a:t>Frozen</a:t>
                      </a:r>
                      <a:r>
                        <a:rPr lang="en-US" baseline="0" dirty="0" smtClean="0"/>
                        <a:t> pizza                                    $3.99</a:t>
                      </a:r>
                      <a:endParaRPr lang="en-US" dirty="0"/>
                    </a:p>
                  </a:txBody>
                  <a:tcPr/>
                </a:tc>
              </a:tr>
              <a:tr h="485190">
                <a:tc>
                  <a:txBody>
                    <a:bodyPr/>
                    <a:lstStyle/>
                    <a:p>
                      <a:r>
                        <a:rPr lang="en-US" dirty="0" smtClean="0"/>
                        <a:t>Spiral notebook</a:t>
                      </a:r>
                      <a:r>
                        <a:rPr lang="en-US" baseline="0" dirty="0" smtClean="0"/>
                        <a:t>                           $1.99</a:t>
                      </a:r>
                      <a:endParaRPr lang="en-US" dirty="0"/>
                    </a:p>
                  </a:txBody>
                  <a:tcPr/>
                </a:tc>
                <a:tc>
                  <a:txBody>
                    <a:bodyPr/>
                    <a:lstStyle/>
                    <a:p>
                      <a:r>
                        <a:rPr lang="en-US" dirty="0" smtClean="0"/>
                        <a:t>Apple</a:t>
                      </a:r>
                      <a:r>
                        <a:rPr lang="en-US" baseline="0" dirty="0" smtClean="0"/>
                        <a:t> juice                                       $0.99</a:t>
                      </a:r>
                      <a:endParaRPr lang="en-US" dirty="0"/>
                    </a:p>
                  </a:txBody>
                  <a:tcPr/>
                </a:tc>
              </a:tr>
              <a:tr h="485190">
                <a:tc>
                  <a:txBody>
                    <a:bodyPr/>
                    <a:lstStyle/>
                    <a:p>
                      <a:r>
                        <a:rPr lang="en-US" b="1" dirty="0" smtClean="0"/>
                        <a:t>Subtotal                                       $23.59</a:t>
                      </a:r>
                      <a:endParaRPr lang="en-US" b="1" dirty="0"/>
                    </a:p>
                  </a:txBody>
                  <a:tcPr/>
                </a:tc>
                <a:tc>
                  <a:txBody>
                    <a:bodyPr/>
                    <a:lstStyle/>
                    <a:p>
                      <a:r>
                        <a:rPr lang="en-US" b="1" dirty="0" smtClean="0"/>
                        <a:t>Subtotal                                       $20.94</a:t>
                      </a:r>
                      <a:endParaRPr lang="en-US" b="1" dirty="0"/>
                    </a:p>
                  </a:txBody>
                  <a:tcPr/>
                </a:tc>
              </a:tr>
              <a:tr h="485190">
                <a:tc>
                  <a:txBody>
                    <a:bodyPr/>
                    <a:lstStyle/>
                    <a:p>
                      <a:r>
                        <a:rPr lang="en-US" dirty="0" smtClean="0"/>
                        <a:t>         </a:t>
                      </a:r>
                      <a:r>
                        <a:rPr lang="en-US" b="0" dirty="0" smtClean="0"/>
                        <a:t>Sales</a:t>
                      </a:r>
                      <a:r>
                        <a:rPr lang="en-US" b="0" baseline="0" dirty="0" smtClean="0"/>
                        <a:t> Tax                                $1.65</a:t>
                      </a:r>
                      <a:endParaRPr lang="en-US" b="0" dirty="0"/>
                    </a:p>
                  </a:txBody>
                  <a:tcPr/>
                </a:tc>
                <a:tc>
                  <a:txBody>
                    <a:bodyPr/>
                    <a:lstStyle/>
                    <a:p>
                      <a:r>
                        <a:rPr lang="en-US" dirty="0" smtClean="0"/>
                        <a:t>         </a:t>
                      </a:r>
                      <a:r>
                        <a:rPr lang="en-US" b="0" dirty="0" smtClean="0"/>
                        <a:t>Sales</a:t>
                      </a:r>
                      <a:r>
                        <a:rPr lang="en-US" b="0" baseline="0" dirty="0" smtClean="0"/>
                        <a:t> Tax                                  $0.00</a:t>
                      </a:r>
                      <a:endParaRPr lang="en-US" b="0" dirty="0"/>
                    </a:p>
                  </a:txBody>
                  <a:tcPr/>
                </a:tc>
              </a:tr>
              <a:tr h="558301">
                <a:tc>
                  <a:txBody>
                    <a:bodyPr/>
                    <a:lstStyle/>
                    <a:p>
                      <a:r>
                        <a:rPr lang="en-US" sz="2200" b="1" dirty="0" smtClean="0"/>
                        <a:t>Total                                    $25.24</a:t>
                      </a:r>
                      <a:endParaRPr lang="en-US" sz="2200" b="1" dirty="0"/>
                    </a:p>
                  </a:txBody>
                  <a:tcPr/>
                </a:tc>
                <a:tc>
                  <a:txBody>
                    <a:bodyPr/>
                    <a:lstStyle/>
                    <a:p>
                      <a:r>
                        <a:rPr lang="en-US" sz="2200" b="1" dirty="0" smtClean="0"/>
                        <a:t>Total                                   $20.94</a:t>
                      </a:r>
                      <a:endParaRPr lang="en-US" sz="2200" b="1" dirty="0"/>
                    </a:p>
                  </a:txBody>
                  <a:tcPr/>
                </a:tc>
              </a:tr>
            </a:tbl>
          </a:graphicData>
        </a:graphic>
      </p:graphicFrame>
    </p:spTree>
    <p:extLst>
      <p:ext uri="{BB962C8B-B14F-4D97-AF65-F5344CB8AC3E}">
        <p14:creationId xmlns:p14="http://schemas.microsoft.com/office/powerpoint/2010/main" val="11525881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Receipt Analysis – Page 53</a:t>
            </a:r>
          </a:p>
        </p:txBody>
      </p:sp>
      <p:sp>
        <p:nvSpPr>
          <p:cNvPr id="3" name="Content Placeholder 2"/>
          <p:cNvSpPr>
            <a:spLocks noGrp="1"/>
          </p:cNvSpPr>
          <p:nvPr>
            <p:ph idx="1"/>
          </p:nvPr>
        </p:nvSpPr>
        <p:spPr/>
        <p:txBody>
          <a:bodyPr/>
          <a:lstStyle/>
          <a:p>
            <a:r>
              <a:rPr lang="en-US" dirty="0" smtClean="0"/>
              <a:t>To compute sales tax:</a:t>
            </a:r>
          </a:p>
          <a:p>
            <a:pPr lvl="1"/>
            <a:r>
              <a:rPr lang="en-US" dirty="0" smtClean="0"/>
              <a:t>Convert the percent (%) to a decimal. </a:t>
            </a:r>
          </a:p>
          <a:p>
            <a:pPr lvl="2"/>
            <a:r>
              <a:rPr lang="en-US" b="1" dirty="0" smtClean="0"/>
              <a:t>Example: 7% = .07</a:t>
            </a:r>
          </a:p>
          <a:p>
            <a:pPr lvl="1"/>
            <a:r>
              <a:rPr lang="en-US" dirty="0" smtClean="0"/>
              <a:t>Multiply the subtotal by .07.</a:t>
            </a:r>
          </a:p>
          <a:p>
            <a:pPr lvl="2"/>
            <a:r>
              <a:rPr lang="en-US" b="1" dirty="0" smtClean="0"/>
              <a:t>Example: $23.59 x .07 = $1.65</a:t>
            </a:r>
          </a:p>
          <a:p>
            <a:pPr lvl="1"/>
            <a:r>
              <a:rPr lang="en-US" dirty="0" smtClean="0"/>
              <a:t>Add the computed sales tax to the subtotal for the total that the consumer pays.</a:t>
            </a:r>
          </a:p>
          <a:p>
            <a:pPr lvl="2"/>
            <a:r>
              <a:rPr lang="en-US" b="1" dirty="0" smtClean="0"/>
              <a:t>Example: $23.59 + $1.65 = $25.24</a:t>
            </a:r>
            <a:endParaRPr lang="en-US" b="1" dirty="0"/>
          </a:p>
        </p:txBody>
      </p:sp>
    </p:spTree>
    <p:extLst>
      <p:ext uri="{BB962C8B-B14F-4D97-AF65-F5344CB8AC3E}">
        <p14:creationId xmlns:p14="http://schemas.microsoft.com/office/powerpoint/2010/main" val="240443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Receipt Analysis – Page 53</a:t>
            </a:r>
          </a:p>
        </p:txBody>
      </p:sp>
      <p:sp>
        <p:nvSpPr>
          <p:cNvPr id="3" name="Content Placeholder 2"/>
          <p:cNvSpPr>
            <a:spLocks noGrp="1"/>
          </p:cNvSpPr>
          <p:nvPr>
            <p:ph idx="1"/>
          </p:nvPr>
        </p:nvSpPr>
        <p:spPr/>
        <p:txBody>
          <a:bodyPr/>
          <a:lstStyle/>
          <a:p>
            <a:r>
              <a:rPr lang="en-US" dirty="0" smtClean="0"/>
              <a:t>Deodorant</a:t>
            </a:r>
          </a:p>
          <a:p>
            <a:pPr lvl="1"/>
            <a:r>
              <a:rPr lang="en-US" dirty="0" smtClean="0"/>
              <a:t>Price = $2.29</a:t>
            </a:r>
          </a:p>
          <a:p>
            <a:pPr lvl="1"/>
            <a:r>
              <a:rPr lang="en-US" dirty="0" smtClean="0"/>
              <a:t>7% sales tax = $0.16</a:t>
            </a:r>
          </a:p>
          <a:p>
            <a:pPr lvl="1"/>
            <a:r>
              <a:rPr lang="en-US" dirty="0" smtClean="0"/>
              <a:t>Final Price = $2.45</a:t>
            </a:r>
            <a:endParaRPr lang="en-US" dirty="0"/>
          </a:p>
          <a:p>
            <a:r>
              <a:rPr lang="en-US" dirty="0" smtClean="0"/>
              <a:t>Window Cleaner</a:t>
            </a:r>
          </a:p>
          <a:p>
            <a:pPr lvl="1"/>
            <a:r>
              <a:rPr lang="en-US" dirty="0"/>
              <a:t>Price = $</a:t>
            </a:r>
            <a:r>
              <a:rPr lang="en-US" dirty="0" smtClean="0"/>
              <a:t>2.19</a:t>
            </a:r>
            <a:endParaRPr lang="en-US" dirty="0"/>
          </a:p>
          <a:p>
            <a:pPr lvl="1"/>
            <a:r>
              <a:rPr lang="en-US" dirty="0"/>
              <a:t>7% sales tax = $</a:t>
            </a:r>
            <a:r>
              <a:rPr lang="en-US" dirty="0" smtClean="0"/>
              <a:t>0.15</a:t>
            </a:r>
            <a:endParaRPr lang="en-US" dirty="0"/>
          </a:p>
          <a:p>
            <a:pPr lvl="1"/>
            <a:r>
              <a:rPr lang="en-US" dirty="0"/>
              <a:t>Final Price = $</a:t>
            </a:r>
            <a:r>
              <a:rPr lang="en-US" dirty="0" smtClean="0"/>
              <a:t>2.34</a:t>
            </a:r>
            <a:endParaRPr lang="en-US" dirty="0"/>
          </a:p>
          <a:p>
            <a:endParaRPr lang="en-US" dirty="0" smtClean="0"/>
          </a:p>
          <a:p>
            <a:pPr lvl="1"/>
            <a:endParaRPr lang="en-US" dirty="0" smtClean="0"/>
          </a:p>
        </p:txBody>
      </p:sp>
    </p:spTree>
    <p:extLst>
      <p:ext uri="{BB962C8B-B14F-4D97-AF65-F5344CB8AC3E}">
        <p14:creationId xmlns:p14="http://schemas.microsoft.com/office/powerpoint/2010/main" val="407098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Receipt Analysis – Page 53</a:t>
            </a:r>
          </a:p>
        </p:txBody>
      </p:sp>
      <p:sp>
        <p:nvSpPr>
          <p:cNvPr id="3" name="Content Placeholder 2"/>
          <p:cNvSpPr>
            <a:spLocks noGrp="1"/>
          </p:cNvSpPr>
          <p:nvPr>
            <p:ph idx="1"/>
          </p:nvPr>
        </p:nvSpPr>
        <p:spPr/>
        <p:txBody>
          <a:bodyPr/>
          <a:lstStyle/>
          <a:p>
            <a:r>
              <a:rPr lang="en-US" dirty="0" smtClean="0"/>
              <a:t>Camera Film</a:t>
            </a:r>
          </a:p>
          <a:p>
            <a:pPr lvl="1"/>
            <a:r>
              <a:rPr lang="en-US" dirty="0" smtClean="0"/>
              <a:t>Price = $2.75</a:t>
            </a:r>
          </a:p>
          <a:p>
            <a:pPr lvl="1"/>
            <a:r>
              <a:rPr lang="en-US" dirty="0" smtClean="0"/>
              <a:t>7% sales tax = $0.19</a:t>
            </a:r>
          </a:p>
          <a:p>
            <a:pPr lvl="1"/>
            <a:r>
              <a:rPr lang="en-US" dirty="0" smtClean="0"/>
              <a:t>Final Price = $2.94</a:t>
            </a:r>
            <a:endParaRPr lang="en-US" dirty="0"/>
          </a:p>
          <a:p>
            <a:r>
              <a:rPr lang="en-US" dirty="0" smtClean="0"/>
              <a:t>Diapers</a:t>
            </a:r>
          </a:p>
          <a:p>
            <a:pPr lvl="1"/>
            <a:r>
              <a:rPr lang="en-US" dirty="0"/>
              <a:t>Price = </a:t>
            </a:r>
            <a:r>
              <a:rPr lang="en-US" dirty="0" smtClean="0"/>
              <a:t>$7.99</a:t>
            </a:r>
          </a:p>
          <a:p>
            <a:pPr lvl="1"/>
            <a:r>
              <a:rPr lang="en-US" dirty="0" smtClean="0"/>
              <a:t>7</a:t>
            </a:r>
            <a:r>
              <a:rPr lang="en-US" dirty="0"/>
              <a:t>% sales tax = $</a:t>
            </a:r>
            <a:r>
              <a:rPr lang="en-US" dirty="0" smtClean="0"/>
              <a:t>0.56</a:t>
            </a:r>
            <a:endParaRPr lang="en-US" dirty="0"/>
          </a:p>
          <a:p>
            <a:pPr lvl="1"/>
            <a:r>
              <a:rPr lang="en-US" dirty="0"/>
              <a:t>Final Price = </a:t>
            </a:r>
            <a:r>
              <a:rPr lang="en-US" dirty="0" smtClean="0"/>
              <a:t>$8.55</a:t>
            </a:r>
            <a:endParaRPr lang="en-US" dirty="0"/>
          </a:p>
          <a:p>
            <a:endParaRPr lang="en-US" dirty="0" smtClean="0"/>
          </a:p>
          <a:p>
            <a:pPr lvl="1"/>
            <a:endParaRPr lang="en-US" dirty="0" smtClean="0"/>
          </a:p>
        </p:txBody>
      </p:sp>
    </p:spTree>
    <p:extLst>
      <p:ext uri="{BB962C8B-B14F-4D97-AF65-F5344CB8AC3E}">
        <p14:creationId xmlns:p14="http://schemas.microsoft.com/office/powerpoint/2010/main" val="333342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Receipt Analysis – Page 53</a:t>
            </a:r>
          </a:p>
        </p:txBody>
      </p:sp>
      <p:sp>
        <p:nvSpPr>
          <p:cNvPr id="3" name="Content Placeholder 2"/>
          <p:cNvSpPr>
            <a:spLocks noGrp="1"/>
          </p:cNvSpPr>
          <p:nvPr>
            <p:ph idx="1"/>
          </p:nvPr>
        </p:nvSpPr>
        <p:spPr>
          <a:xfrm>
            <a:off x="0" y="1775191"/>
            <a:ext cx="9144000" cy="5082809"/>
          </a:xfrm>
        </p:spPr>
        <p:txBody>
          <a:bodyPr>
            <a:normAutofit/>
          </a:bodyPr>
          <a:lstStyle/>
          <a:p>
            <a:r>
              <a:rPr lang="en-US" dirty="0" smtClean="0"/>
              <a:t>Spiral notebook</a:t>
            </a:r>
          </a:p>
          <a:p>
            <a:pPr lvl="1"/>
            <a:r>
              <a:rPr lang="en-US" dirty="0" smtClean="0"/>
              <a:t>Price = $2.75</a:t>
            </a:r>
          </a:p>
          <a:p>
            <a:pPr lvl="1"/>
            <a:r>
              <a:rPr lang="en-US" dirty="0" smtClean="0"/>
              <a:t>7% sales tax = $0.14</a:t>
            </a:r>
          </a:p>
          <a:p>
            <a:pPr lvl="1"/>
            <a:r>
              <a:rPr lang="en-US" dirty="0" smtClean="0"/>
              <a:t>Final Price = $2.13</a:t>
            </a:r>
          </a:p>
          <a:p>
            <a:r>
              <a:rPr lang="en-US" dirty="0" smtClean="0"/>
              <a:t>What is 7% sales tax on a car that costs $8,099.00?</a:t>
            </a:r>
          </a:p>
          <a:p>
            <a:pPr lvl="1"/>
            <a:r>
              <a:rPr lang="en-US" dirty="0" smtClean="0"/>
              <a:t>$566.93</a:t>
            </a:r>
          </a:p>
          <a:p>
            <a:r>
              <a:rPr lang="en-US" dirty="0" smtClean="0"/>
              <a:t>What is the total cost of this car (including sales tax)? </a:t>
            </a:r>
          </a:p>
          <a:p>
            <a:pPr lvl="1"/>
            <a:r>
              <a:rPr lang="en-US" dirty="0" smtClean="0"/>
              <a:t>$8,665.93</a:t>
            </a:r>
          </a:p>
          <a:p>
            <a:pPr lvl="1"/>
            <a:endParaRPr lang="en-US" dirty="0" smtClean="0"/>
          </a:p>
        </p:txBody>
      </p:sp>
    </p:spTree>
    <p:extLst>
      <p:ext uri="{BB962C8B-B14F-4D97-AF65-F5344CB8AC3E}">
        <p14:creationId xmlns:p14="http://schemas.microsoft.com/office/powerpoint/2010/main" val="2894249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One</a:t>
            </a:r>
            <a:endParaRPr lang="en-US" dirty="0"/>
          </a:p>
        </p:txBody>
      </p:sp>
      <p:sp>
        <p:nvSpPr>
          <p:cNvPr id="3" name="Content Placeholder 2"/>
          <p:cNvSpPr>
            <a:spLocks noGrp="1"/>
          </p:cNvSpPr>
          <p:nvPr>
            <p:ph idx="1"/>
          </p:nvPr>
        </p:nvSpPr>
        <p:spPr/>
        <p:txBody>
          <a:bodyPr/>
          <a:lstStyle/>
          <a:p>
            <a:r>
              <a:rPr lang="en-US" dirty="0" smtClean="0"/>
              <a:t>Separate into groups.</a:t>
            </a:r>
          </a:p>
          <a:p>
            <a:r>
              <a:rPr lang="en-US" dirty="0" smtClean="0"/>
              <a:t>Each group will receive a set of Tax Cards.</a:t>
            </a:r>
          </a:p>
          <a:p>
            <a:r>
              <a:rPr lang="en-US" dirty="0" smtClean="0"/>
              <a:t>Without reviewing any resource information, groups need to separate the cards into two piles. One pile should contain all federally supported programs, and the other pile should contain state-supported programs.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NMI Calculation Practice – Page 54</a:t>
            </a:r>
            <a:endParaRPr lang="en-US" dirty="0"/>
          </a:p>
        </p:txBody>
      </p:sp>
      <p:sp>
        <p:nvSpPr>
          <p:cNvPr id="3" name="Content Placeholder 2"/>
          <p:cNvSpPr>
            <a:spLocks noGrp="1"/>
          </p:cNvSpPr>
          <p:nvPr>
            <p:ph idx="1"/>
          </p:nvPr>
        </p:nvSpPr>
        <p:spPr/>
        <p:txBody>
          <a:bodyPr/>
          <a:lstStyle/>
          <a:p>
            <a:r>
              <a:rPr lang="en-US" dirty="0" smtClean="0"/>
              <a:t>Using the information provided, calculate each person’s net monthly income (NMI).</a:t>
            </a:r>
          </a:p>
          <a:p>
            <a:r>
              <a:rPr lang="en-US" dirty="0" smtClean="0"/>
              <a:t>Remember, GAI  is gross annual income, and GMI is gross monthly income.</a:t>
            </a:r>
            <a:endParaRPr lang="en-US" dirty="0"/>
          </a:p>
        </p:txBody>
      </p:sp>
    </p:spTree>
    <p:extLst>
      <p:ext uri="{BB962C8B-B14F-4D97-AF65-F5344CB8AC3E}">
        <p14:creationId xmlns:p14="http://schemas.microsoft.com/office/powerpoint/2010/main" val="211736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NMI Calculation Practice – Page 54</a:t>
            </a:r>
            <a:endParaRPr lang="en-US" dirty="0"/>
          </a:p>
        </p:txBody>
      </p:sp>
      <p:sp>
        <p:nvSpPr>
          <p:cNvPr id="3" name="Content Placeholder 2"/>
          <p:cNvSpPr>
            <a:spLocks noGrp="1"/>
          </p:cNvSpPr>
          <p:nvPr>
            <p:ph idx="1"/>
          </p:nvPr>
        </p:nvSpPr>
        <p:spPr>
          <a:xfrm>
            <a:off x="304800" y="1775191"/>
            <a:ext cx="8534400" cy="4625609"/>
          </a:xfrm>
        </p:spPr>
        <p:txBody>
          <a:bodyPr/>
          <a:lstStyle/>
          <a:p>
            <a:r>
              <a:rPr lang="en-US" dirty="0" smtClean="0"/>
              <a:t>1. )Stephanie graduated from college and on her first job earned an annual salary of $25,000.</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9740557"/>
              </p:ext>
            </p:extLst>
          </p:nvPr>
        </p:nvGraphicFramePr>
        <p:xfrm>
          <a:off x="1676400" y="3200400"/>
          <a:ext cx="5791200" cy="3069773"/>
        </p:xfrm>
        <a:graphic>
          <a:graphicData uri="http://schemas.openxmlformats.org/drawingml/2006/table">
            <a:tbl>
              <a:tblPr bandRow="1">
                <a:tableStyleId>{5C22544A-7EE6-4342-B048-85BDC9FD1C3A}</a:tableStyleId>
              </a:tblPr>
              <a:tblGrid>
                <a:gridCol w="4495800"/>
                <a:gridCol w="1295400"/>
              </a:tblGrid>
              <a:tr h="438539">
                <a:tc>
                  <a:txBody>
                    <a:bodyPr/>
                    <a:lstStyle/>
                    <a:p>
                      <a:r>
                        <a:rPr lang="en-US" b="1" dirty="0" smtClean="0"/>
                        <a:t>GAI</a:t>
                      </a:r>
                      <a:endParaRPr lang="en-US" b="1" dirty="0"/>
                    </a:p>
                  </a:txBody>
                  <a:tcPr/>
                </a:tc>
                <a:tc>
                  <a:txBody>
                    <a:bodyPr/>
                    <a:lstStyle/>
                    <a:p>
                      <a:pPr algn="r"/>
                      <a:r>
                        <a:rPr lang="en-US" dirty="0" smtClean="0"/>
                        <a:t>$25,000.00</a:t>
                      </a:r>
                      <a:endParaRPr lang="en-US" dirty="0"/>
                    </a:p>
                  </a:txBody>
                  <a:tcPr/>
                </a:tc>
              </a:tr>
              <a:tr h="438539">
                <a:tc>
                  <a:txBody>
                    <a:bodyPr/>
                    <a:lstStyle/>
                    <a:p>
                      <a:r>
                        <a:rPr lang="en-US" b="1" dirty="0" smtClean="0"/>
                        <a:t>GMI</a:t>
                      </a:r>
                      <a:r>
                        <a:rPr lang="en-US" dirty="0" smtClean="0"/>
                        <a:t> (GAI divided by</a:t>
                      </a:r>
                      <a:r>
                        <a:rPr lang="en-US" baseline="0" dirty="0" smtClean="0"/>
                        <a:t> 12)</a:t>
                      </a:r>
                      <a:endParaRPr lang="en-US" dirty="0"/>
                    </a:p>
                  </a:txBody>
                  <a:tcPr/>
                </a:tc>
                <a:tc>
                  <a:txBody>
                    <a:bodyPr/>
                    <a:lstStyle/>
                    <a:p>
                      <a:pPr algn="r"/>
                      <a:r>
                        <a:rPr lang="en-US" dirty="0" smtClean="0"/>
                        <a:t>$2,083.33</a:t>
                      </a:r>
                      <a:endParaRPr lang="en-US" dirty="0"/>
                    </a:p>
                  </a:txBody>
                  <a:tcPr/>
                </a:tc>
              </a:tr>
              <a:tr h="438539">
                <a:tc>
                  <a:txBody>
                    <a:bodyPr/>
                    <a:lstStyle/>
                    <a:p>
                      <a:r>
                        <a:rPr lang="en-US" dirty="0" smtClean="0"/>
                        <a:t>Monthly</a:t>
                      </a:r>
                      <a:r>
                        <a:rPr lang="en-US" baseline="0" dirty="0" smtClean="0"/>
                        <a:t> Federal Income Tax</a:t>
                      </a:r>
                      <a:endParaRPr lang="en-US" dirty="0"/>
                    </a:p>
                  </a:txBody>
                  <a:tcPr/>
                </a:tc>
                <a:tc>
                  <a:txBody>
                    <a:bodyPr/>
                    <a:lstStyle/>
                    <a:p>
                      <a:pPr algn="r"/>
                      <a:r>
                        <a:rPr lang="en-US" dirty="0" smtClean="0"/>
                        <a:t>$259.00</a:t>
                      </a:r>
                      <a:endParaRPr lang="en-US" dirty="0"/>
                    </a:p>
                  </a:txBody>
                  <a:tcPr/>
                </a:tc>
              </a:tr>
              <a:tr h="438539">
                <a:tc>
                  <a:txBody>
                    <a:bodyPr/>
                    <a:lstStyle/>
                    <a:p>
                      <a:r>
                        <a:rPr lang="en-US" dirty="0" smtClean="0"/>
                        <a:t>Monthly Social Security Tax</a:t>
                      </a:r>
                      <a:endParaRPr lang="en-US" dirty="0"/>
                    </a:p>
                  </a:txBody>
                  <a:tcPr/>
                </a:tc>
                <a:tc>
                  <a:txBody>
                    <a:bodyPr/>
                    <a:lstStyle/>
                    <a:p>
                      <a:pPr algn="r"/>
                      <a:r>
                        <a:rPr lang="en-US" dirty="0" smtClean="0"/>
                        <a:t>$132.00</a:t>
                      </a:r>
                      <a:endParaRPr lang="en-US" dirty="0"/>
                    </a:p>
                  </a:txBody>
                  <a:tcPr/>
                </a:tc>
              </a:tr>
              <a:tr h="438539">
                <a:tc>
                  <a:txBody>
                    <a:bodyPr/>
                    <a:lstStyle/>
                    <a:p>
                      <a:r>
                        <a:rPr lang="en-US" dirty="0" smtClean="0"/>
                        <a:t>Monthly Medicare</a:t>
                      </a:r>
                      <a:r>
                        <a:rPr lang="en-US" baseline="0" dirty="0" smtClean="0"/>
                        <a:t> </a:t>
                      </a:r>
                      <a:endParaRPr lang="en-US" dirty="0"/>
                    </a:p>
                  </a:txBody>
                  <a:tcPr/>
                </a:tc>
                <a:tc>
                  <a:txBody>
                    <a:bodyPr/>
                    <a:lstStyle/>
                    <a:p>
                      <a:pPr algn="r"/>
                      <a:r>
                        <a:rPr lang="en-US" dirty="0" smtClean="0"/>
                        <a:t>$26.00</a:t>
                      </a:r>
                      <a:endParaRPr lang="en-US" dirty="0"/>
                    </a:p>
                  </a:txBody>
                  <a:tcPr/>
                </a:tc>
              </a:tr>
              <a:tr h="438539">
                <a:tc>
                  <a:txBody>
                    <a:bodyPr/>
                    <a:lstStyle/>
                    <a:p>
                      <a:r>
                        <a:rPr lang="en-US" b="1" dirty="0" smtClean="0"/>
                        <a:t>TOTAL</a:t>
                      </a:r>
                      <a:r>
                        <a:rPr lang="en-US" b="1" baseline="0" dirty="0" smtClean="0"/>
                        <a:t> MONTHLY DEDUCTIONS</a:t>
                      </a:r>
                      <a:endParaRPr lang="en-US" b="1" dirty="0"/>
                    </a:p>
                  </a:txBody>
                  <a:tcPr/>
                </a:tc>
                <a:tc>
                  <a:txBody>
                    <a:bodyPr/>
                    <a:lstStyle/>
                    <a:p>
                      <a:pPr algn="r"/>
                      <a:r>
                        <a:rPr lang="en-US" dirty="0" smtClean="0"/>
                        <a:t>$417.00</a:t>
                      </a:r>
                      <a:endParaRPr lang="en-US" dirty="0"/>
                    </a:p>
                  </a:txBody>
                  <a:tcPr/>
                </a:tc>
              </a:tr>
              <a:tr h="438539">
                <a:tc>
                  <a:txBody>
                    <a:bodyPr/>
                    <a:lstStyle/>
                    <a:p>
                      <a:r>
                        <a:rPr lang="en-US" b="1" dirty="0" smtClean="0"/>
                        <a:t>Stephanie's NMI =</a:t>
                      </a:r>
                      <a:r>
                        <a:rPr lang="en-US" b="1" baseline="0" dirty="0" smtClean="0"/>
                        <a:t> (GMI minus deductions)</a:t>
                      </a:r>
                      <a:endParaRPr lang="en-US" b="1" dirty="0"/>
                    </a:p>
                  </a:txBody>
                  <a:tcPr/>
                </a:tc>
                <a:tc>
                  <a:txBody>
                    <a:bodyPr/>
                    <a:lstStyle/>
                    <a:p>
                      <a:pPr algn="r"/>
                      <a:r>
                        <a:rPr lang="en-US" dirty="0" smtClean="0"/>
                        <a:t>$1,666.33</a:t>
                      </a:r>
                      <a:endParaRPr lang="en-US" dirty="0"/>
                    </a:p>
                  </a:txBody>
                  <a:tcPr/>
                </a:tc>
              </a:tr>
            </a:tbl>
          </a:graphicData>
        </a:graphic>
      </p:graphicFrame>
    </p:spTree>
    <p:extLst>
      <p:ext uri="{BB962C8B-B14F-4D97-AF65-F5344CB8AC3E}">
        <p14:creationId xmlns:p14="http://schemas.microsoft.com/office/powerpoint/2010/main" val="139663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NMI Calculation Practice – Page 54</a:t>
            </a:r>
            <a:endParaRPr lang="en-US" dirty="0"/>
          </a:p>
        </p:txBody>
      </p:sp>
      <p:sp>
        <p:nvSpPr>
          <p:cNvPr id="3" name="Content Placeholder 2"/>
          <p:cNvSpPr>
            <a:spLocks noGrp="1"/>
          </p:cNvSpPr>
          <p:nvPr>
            <p:ph idx="1"/>
          </p:nvPr>
        </p:nvSpPr>
        <p:spPr>
          <a:xfrm>
            <a:off x="0" y="1775191"/>
            <a:ext cx="8839200" cy="4625609"/>
          </a:xfrm>
        </p:spPr>
        <p:txBody>
          <a:bodyPr/>
          <a:lstStyle/>
          <a:p>
            <a:r>
              <a:rPr lang="en-US" dirty="0"/>
              <a:t>2</a:t>
            </a:r>
            <a:r>
              <a:rPr lang="en-US" dirty="0" smtClean="0"/>
              <a:t>. ) Darren was able to land a job at the town recreation center after school and on weekends. He will make $2,700 if he works the entire year.</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14457174"/>
              </p:ext>
            </p:extLst>
          </p:nvPr>
        </p:nvGraphicFramePr>
        <p:xfrm>
          <a:off x="1676400" y="3505200"/>
          <a:ext cx="5791200" cy="2996994"/>
        </p:xfrm>
        <a:graphic>
          <a:graphicData uri="http://schemas.openxmlformats.org/drawingml/2006/table">
            <a:tbl>
              <a:tblPr bandRow="1">
                <a:tableStyleId>{5C22544A-7EE6-4342-B048-85BDC9FD1C3A}</a:tableStyleId>
              </a:tblPr>
              <a:tblGrid>
                <a:gridCol w="4495800"/>
                <a:gridCol w="1295400"/>
              </a:tblGrid>
              <a:tr h="133739">
                <a:tc>
                  <a:txBody>
                    <a:bodyPr/>
                    <a:lstStyle/>
                    <a:p>
                      <a:r>
                        <a:rPr lang="en-US" b="1" dirty="0" smtClean="0"/>
                        <a:t>GAI</a:t>
                      </a:r>
                      <a:endParaRPr lang="en-US" b="1" dirty="0"/>
                    </a:p>
                  </a:txBody>
                  <a:tcPr/>
                </a:tc>
                <a:tc>
                  <a:txBody>
                    <a:bodyPr/>
                    <a:lstStyle/>
                    <a:p>
                      <a:pPr algn="r"/>
                      <a:r>
                        <a:rPr lang="en-US" dirty="0" smtClean="0"/>
                        <a:t>$2,700.00</a:t>
                      </a:r>
                      <a:endParaRPr lang="en-US" dirty="0"/>
                    </a:p>
                  </a:txBody>
                  <a:tcPr/>
                </a:tc>
              </a:tr>
              <a:tr h="438539">
                <a:tc>
                  <a:txBody>
                    <a:bodyPr/>
                    <a:lstStyle/>
                    <a:p>
                      <a:r>
                        <a:rPr lang="en-US" b="1" dirty="0" smtClean="0"/>
                        <a:t>GMI</a:t>
                      </a:r>
                      <a:r>
                        <a:rPr lang="en-US" dirty="0" smtClean="0"/>
                        <a:t> (GAI divided by</a:t>
                      </a:r>
                      <a:r>
                        <a:rPr lang="en-US" baseline="0" dirty="0" smtClean="0"/>
                        <a:t> 12)</a:t>
                      </a:r>
                      <a:endParaRPr lang="en-US" dirty="0"/>
                    </a:p>
                  </a:txBody>
                  <a:tcPr/>
                </a:tc>
                <a:tc>
                  <a:txBody>
                    <a:bodyPr/>
                    <a:lstStyle/>
                    <a:p>
                      <a:pPr algn="r"/>
                      <a:r>
                        <a:rPr lang="en-US" dirty="0" smtClean="0"/>
                        <a:t>$225.00</a:t>
                      </a:r>
                      <a:endParaRPr lang="en-US" dirty="0"/>
                    </a:p>
                  </a:txBody>
                  <a:tcPr/>
                </a:tc>
              </a:tr>
              <a:tr h="438539">
                <a:tc>
                  <a:txBody>
                    <a:bodyPr/>
                    <a:lstStyle/>
                    <a:p>
                      <a:r>
                        <a:rPr lang="en-US" dirty="0" smtClean="0"/>
                        <a:t>Monthly</a:t>
                      </a:r>
                      <a:r>
                        <a:rPr lang="en-US" baseline="0" dirty="0" smtClean="0"/>
                        <a:t> Federal Income Tax</a:t>
                      </a:r>
                      <a:endParaRPr lang="en-US" dirty="0"/>
                    </a:p>
                  </a:txBody>
                  <a:tcPr/>
                </a:tc>
                <a:tc>
                  <a:txBody>
                    <a:bodyPr/>
                    <a:lstStyle/>
                    <a:p>
                      <a:pPr algn="r"/>
                      <a:r>
                        <a:rPr lang="en-US" dirty="0" smtClean="0"/>
                        <a:t>$23.00</a:t>
                      </a:r>
                      <a:endParaRPr lang="en-US" dirty="0"/>
                    </a:p>
                  </a:txBody>
                  <a:tcPr/>
                </a:tc>
              </a:tr>
              <a:tr h="438539">
                <a:tc>
                  <a:txBody>
                    <a:bodyPr/>
                    <a:lstStyle/>
                    <a:p>
                      <a:r>
                        <a:rPr lang="en-US" dirty="0" smtClean="0"/>
                        <a:t>Monthly Social Security Tax</a:t>
                      </a:r>
                      <a:endParaRPr lang="en-US" dirty="0"/>
                    </a:p>
                  </a:txBody>
                  <a:tcPr/>
                </a:tc>
                <a:tc>
                  <a:txBody>
                    <a:bodyPr/>
                    <a:lstStyle/>
                    <a:p>
                      <a:pPr algn="r"/>
                      <a:r>
                        <a:rPr lang="en-US" dirty="0" smtClean="0"/>
                        <a:t>$18.00</a:t>
                      </a:r>
                      <a:endParaRPr lang="en-US" dirty="0"/>
                    </a:p>
                  </a:txBody>
                  <a:tcPr/>
                </a:tc>
              </a:tr>
              <a:tr h="438539">
                <a:tc>
                  <a:txBody>
                    <a:bodyPr/>
                    <a:lstStyle/>
                    <a:p>
                      <a:r>
                        <a:rPr lang="en-US" dirty="0" smtClean="0"/>
                        <a:t>Monthly Medicare</a:t>
                      </a:r>
                      <a:r>
                        <a:rPr lang="en-US" baseline="0" dirty="0" smtClean="0"/>
                        <a:t> </a:t>
                      </a:r>
                      <a:endParaRPr lang="en-US" dirty="0"/>
                    </a:p>
                  </a:txBody>
                  <a:tcPr/>
                </a:tc>
                <a:tc>
                  <a:txBody>
                    <a:bodyPr/>
                    <a:lstStyle/>
                    <a:p>
                      <a:pPr algn="r"/>
                      <a:r>
                        <a:rPr lang="en-US" dirty="0" smtClean="0"/>
                        <a:t>$4.00</a:t>
                      </a:r>
                      <a:endParaRPr lang="en-US" dirty="0"/>
                    </a:p>
                  </a:txBody>
                  <a:tcPr/>
                </a:tc>
              </a:tr>
              <a:tr h="438539">
                <a:tc>
                  <a:txBody>
                    <a:bodyPr/>
                    <a:lstStyle/>
                    <a:p>
                      <a:r>
                        <a:rPr lang="en-US" b="1" dirty="0" smtClean="0"/>
                        <a:t>TOTAL</a:t>
                      </a:r>
                      <a:r>
                        <a:rPr lang="en-US" b="1" baseline="0" dirty="0" smtClean="0"/>
                        <a:t> MONTHLY DEDUCTIONS</a:t>
                      </a:r>
                      <a:endParaRPr lang="en-US" b="1" dirty="0"/>
                    </a:p>
                  </a:txBody>
                  <a:tcPr/>
                </a:tc>
                <a:tc>
                  <a:txBody>
                    <a:bodyPr/>
                    <a:lstStyle/>
                    <a:p>
                      <a:pPr algn="r"/>
                      <a:r>
                        <a:rPr lang="en-US" dirty="0" smtClean="0"/>
                        <a:t>$45.00</a:t>
                      </a:r>
                      <a:endParaRPr lang="en-US" dirty="0"/>
                    </a:p>
                  </a:txBody>
                  <a:tcPr/>
                </a:tc>
              </a:tr>
              <a:tr h="438539">
                <a:tc>
                  <a:txBody>
                    <a:bodyPr/>
                    <a:lstStyle/>
                    <a:p>
                      <a:r>
                        <a:rPr lang="en-US" b="1" dirty="0" smtClean="0"/>
                        <a:t>Darren's NMI =</a:t>
                      </a:r>
                      <a:r>
                        <a:rPr lang="en-US" b="1" baseline="0" dirty="0" smtClean="0"/>
                        <a:t> (GMI minus deductions)</a:t>
                      </a:r>
                      <a:endParaRPr lang="en-US" b="1" dirty="0"/>
                    </a:p>
                  </a:txBody>
                  <a:tcPr/>
                </a:tc>
                <a:tc>
                  <a:txBody>
                    <a:bodyPr/>
                    <a:lstStyle/>
                    <a:p>
                      <a:pPr algn="r"/>
                      <a:r>
                        <a:rPr lang="en-US" dirty="0" smtClean="0"/>
                        <a:t>$180.00</a:t>
                      </a:r>
                      <a:endParaRPr lang="en-US" dirty="0"/>
                    </a:p>
                  </a:txBody>
                  <a:tcPr/>
                </a:tc>
              </a:tr>
            </a:tbl>
          </a:graphicData>
        </a:graphic>
      </p:graphicFrame>
    </p:spTree>
    <p:extLst>
      <p:ext uri="{BB962C8B-B14F-4D97-AF65-F5344CB8AC3E}">
        <p14:creationId xmlns:p14="http://schemas.microsoft.com/office/powerpoint/2010/main" val="146684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NMI Calculation Practice – Page 54</a:t>
            </a:r>
            <a:endParaRPr lang="en-US" dirty="0"/>
          </a:p>
        </p:txBody>
      </p:sp>
      <p:sp>
        <p:nvSpPr>
          <p:cNvPr id="3" name="Content Placeholder 2"/>
          <p:cNvSpPr>
            <a:spLocks noGrp="1"/>
          </p:cNvSpPr>
          <p:nvPr>
            <p:ph idx="1"/>
          </p:nvPr>
        </p:nvSpPr>
        <p:spPr>
          <a:xfrm>
            <a:off x="0" y="1775191"/>
            <a:ext cx="8839200" cy="4625609"/>
          </a:xfrm>
        </p:spPr>
        <p:txBody>
          <a:bodyPr/>
          <a:lstStyle/>
          <a:p>
            <a:r>
              <a:rPr lang="en-US" dirty="0" smtClean="0"/>
              <a:t>3. ) Jeremy is working his way through college with two jobs. He will earn $13,000 a year if he continues to work both jobs.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26037216"/>
              </p:ext>
            </p:extLst>
          </p:nvPr>
        </p:nvGraphicFramePr>
        <p:xfrm>
          <a:off x="1676400" y="3505200"/>
          <a:ext cx="5791200" cy="2996994"/>
        </p:xfrm>
        <a:graphic>
          <a:graphicData uri="http://schemas.openxmlformats.org/drawingml/2006/table">
            <a:tbl>
              <a:tblPr bandRow="1">
                <a:tableStyleId>{5C22544A-7EE6-4342-B048-85BDC9FD1C3A}</a:tableStyleId>
              </a:tblPr>
              <a:tblGrid>
                <a:gridCol w="4495800"/>
                <a:gridCol w="1295400"/>
              </a:tblGrid>
              <a:tr h="133739">
                <a:tc>
                  <a:txBody>
                    <a:bodyPr/>
                    <a:lstStyle/>
                    <a:p>
                      <a:r>
                        <a:rPr lang="en-US" b="1" dirty="0" smtClean="0"/>
                        <a:t>GAI</a:t>
                      </a:r>
                      <a:endParaRPr lang="en-US" b="1" dirty="0"/>
                    </a:p>
                  </a:txBody>
                  <a:tcPr/>
                </a:tc>
                <a:tc>
                  <a:txBody>
                    <a:bodyPr/>
                    <a:lstStyle/>
                    <a:p>
                      <a:pPr algn="r"/>
                      <a:r>
                        <a:rPr lang="en-US" dirty="0" smtClean="0"/>
                        <a:t>$13,000.00</a:t>
                      </a:r>
                      <a:endParaRPr lang="en-US" dirty="0"/>
                    </a:p>
                  </a:txBody>
                  <a:tcPr/>
                </a:tc>
              </a:tr>
              <a:tr h="438539">
                <a:tc>
                  <a:txBody>
                    <a:bodyPr/>
                    <a:lstStyle/>
                    <a:p>
                      <a:r>
                        <a:rPr lang="en-US" b="1" dirty="0" smtClean="0"/>
                        <a:t>GMI</a:t>
                      </a:r>
                      <a:r>
                        <a:rPr lang="en-US" dirty="0" smtClean="0"/>
                        <a:t> (GAI divided by</a:t>
                      </a:r>
                      <a:r>
                        <a:rPr lang="en-US" baseline="0" dirty="0" smtClean="0"/>
                        <a:t> 12)</a:t>
                      </a:r>
                      <a:endParaRPr lang="en-US" dirty="0"/>
                    </a:p>
                  </a:txBody>
                  <a:tcPr/>
                </a:tc>
                <a:tc>
                  <a:txBody>
                    <a:bodyPr/>
                    <a:lstStyle/>
                    <a:p>
                      <a:pPr algn="r"/>
                      <a:r>
                        <a:rPr lang="en-US" dirty="0" smtClean="0"/>
                        <a:t>$1,083.33</a:t>
                      </a:r>
                      <a:endParaRPr lang="en-US" dirty="0"/>
                    </a:p>
                  </a:txBody>
                  <a:tcPr/>
                </a:tc>
              </a:tr>
              <a:tr h="438539">
                <a:tc>
                  <a:txBody>
                    <a:bodyPr/>
                    <a:lstStyle/>
                    <a:p>
                      <a:r>
                        <a:rPr lang="en-US" dirty="0" smtClean="0"/>
                        <a:t>Monthly</a:t>
                      </a:r>
                      <a:r>
                        <a:rPr lang="en-US" baseline="0" dirty="0" smtClean="0"/>
                        <a:t> Federal Income Tax</a:t>
                      </a:r>
                      <a:endParaRPr lang="en-US" dirty="0"/>
                    </a:p>
                  </a:txBody>
                  <a:tcPr/>
                </a:tc>
                <a:tc>
                  <a:txBody>
                    <a:bodyPr/>
                    <a:lstStyle/>
                    <a:p>
                      <a:pPr algn="r"/>
                      <a:r>
                        <a:rPr lang="en-US" dirty="0" smtClean="0"/>
                        <a:t>$129.00</a:t>
                      </a:r>
                      <a:endParaRPr lang="en-US" dirty="0"/>
                    </a:p>
                  </a:txBody>
                  <a:tcPr/>
                </a:tc>
              </a:tr>
              <a:tr h="438539">
                <a:tc>
                  <a:txBody>
                    <a:bodyPr/>
                    <a:lstStyle/>
                    <a:p>
                      <a:r>
                        <a:rPr lang="en-US" dirty="0" smtClean="0"/>
                        <a:t>Monthly Social Security Tax</a:t>
                      </a:r>
                      <a:endParaRPr lang="en-US" dirty="0"/>
                    </a:p>
                  </a:txBody>
                  <a:tcPr/>
                </a:tc>
                <a:tc>
                  <a:txBody>
                    <a:bodyPr/>
                    <a:lstStyle/>
                    <a:p>
                      <a:pPr algn="r"/>
                      <a:r>
                        <a:rPr lang="en-US" dirty="0" smtClean="0"/>
                        <a:t>$67.00</a:t>
                      </a:r>
                      <a:endParaRPr lang="en-US" dirty="0"/>
                    </a:p>
                  </a:txBody>
                  <a:tcPr/>
                </a:tc>
              </a:tr>
              <a:tr h="438539">
                <a:tc>
                  <a:txBody>
                    <a:bodyPr/>
                    <a:lstStyle/>
                    <a:p>
                      <a:r>
                        <a:rPr lang="en-US" dirty="0" smtClean="0"/>
                        <a:t>Monthly Medicare</a:t>
                      </a:r>
                      <a:r>
                        <a:rPr lang="en-US" baseline="0" dirty="0" smtClean="0"/>
                        <a:t> </a:t>
                      </a:r>
                      <a:endParaRPr lang="en-US" dirty="0"/>
                    </a:p>
                  </a:txBody>
                  <a:tcPr/>
                </a:tc>
                <a:tc>
                  <a:txBody>
                    <a:bodyPr/>
                    <a:lstStyle/>
                    <a:p>
                      <a:pPr algn="r"/>
                      <a:r>
                        <a:rPr lang="en-US" dirty="0" smtClean="0"/>
                        <a:t>$16.00</a:t>
                      </a:r>
                      <a:endParaRPr lang="en-US" dirty="0"/>
                    </a:p>
                  </a:txBody>
                  <a:tcPr/>
                </a:tc>
              </a:tr>
              <a:tr h="438539">
                <a:tc>
                  <a:txBody>
                    <a:bodyPr/>
                    <a:lstStyle/>
                    <a:p>
                      <a:r>
                        <a:rPr lang="en-US" b="1" dirty="0" smtClean="0"/>
                        <a:t>TOTAL</a:t>
                      </a:r>
                      <a:r>
                        <a:rPr lang="en-US" b="1" baseline="0" dirty="0" smtClean="0"/>
                        <a:t> MONTHLY DEDUCTIONS</a:t>
                      </a:r>
                      <a:endParaRPr lang="en-US" b="1" dirty="0"/>
                    </a:p>
                  </a:txBody>
                  <a:tcPr/>
                </a:tc>
                <a:tc>
                  <a:txBody>
                    <a:bodyPr/>
                    <a:lstStyle/>
                    <a:p>
                      <a:pPr algn="r"/>
                      <a:r>
                        <a:rPr lang="en-US" dirty="0" smtClean="0"/>
                        <a:t>$212.00</a:t>
                      </a:r>
                      <a:endParaRPr lang="en-US" dirty="0"/>
                    </a:p>
                  </a:txBody>
                  <a:tcPr/>
                </a:tc>
              </a:tr>
              <a:tr h="438539">
                <a:tc>
                  <a:txBody>
                    <a:bodyPr/>
                    <a:lstStyle/>
                    <a:p>
                      <a:r>
                        <a:rPr lang="en-US" b="1" dirty="0" smtClean="0"/>
                        <a:t>Jeremy's NMI =</a:t>
                      </a:r>
                      <a:r>
                        <a:rPr lang="en-US" b="1" baseline="0" dirty="0" smtClean="0"/>
                        <a:t> (GMI minus deductions)</a:t>
                      </a:r>
                      <a:endParaRPr lang="en-US" b="1" dirty="0"/>
                    </a:p>
                  </a:txBody>
                  <a:tcPr/>
                </a:tc>
                <a:tc>
                  <a:txBody>
                    <a:bodyPr/>
                    <a:lstStyle/>
                    <a:p>
                      <a:pPr algn="r"/>
                      <a:r>
                        <a:rPr lang="en-US" dirty="0" smtClean="0"/>
                        <a:t>$871.33</a:t>
                      </a:r>
                      <a:endParaRPr lang="en-US" dirty="0"/>
                    </a:p>
                  </a:txBody>
                  <a:tcPr/>
                </a:tc>
              </a:tr>
            </a:tbl>
          </a:graphicData>
        </a:graphic>
      </p:graphicFrame>
    </p:spTree>
    <p:extLst>
      <p:ext uri="{BB962C8B-B14F-4D97-AF65-F5344CB8AC3E}">
        <p14:creationId xmlns:p14="http://schemas.microsoft.com/office/powerpoint/2010/main" val="405841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Complete the rest of the NMI Calculation Practice page. There is a total of eight. </a:t>
            </a:r>
            <a:endParaRPr lang="en-US" dirty="0"/>
          </a:p>
        </p:txBody>
      </p:sp>
    </p:spTree>
    <p:extLst>
      <p:ext uri="{BB962C8B-B14F-4D97-AF65-F5344CB8AC3E}">
        <p14:creationId xmlns:p14="http://schemas.microsoft.com/office/powerpoint/2010/main" val="30455160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p:txBody>
          <a:bodyPr>
            <a:normAutofit lnSpcReduction="10000"/>
          </a:bodyPr>
          <a:lstStyle/>
          <a:p>
            <a:r>
              <a:rPr lang="en-US" b="1" dirty="0" smtClean="0"/>
              <a:t>Social Security </a:t>
            </a:r>
            <a:r>
              <a:rPr lang="en-US" dirty="0" smtClean="0"/>
              <a:t>is a social insurance system created to provide economic security for Americans who are retired, sick, or too disabled to work, as well as for the families of workers who have died. Workers are required to participate. Benefits are based on past work. The </a:t>
            </a:r>
            <a:r>
              <a:rPr lang="en-US" dirty="0"/>
              <a:t>S</a:t>
            </a:r>
            <a:r>
              <a:rPr lang="en-US" dirty="0" smtClean="0"/>
              <a:t>ocial Security Administration, which runs the program, is a branch of the federal government with an office in nearly every community.</a:t>
            </a:r>
            <a:endParaRPr lang="en-US" b="1"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a:xfrm>
            <a:off x="228600" y="1775191"/>
            <a:ext cx="8610600" cy="5082809"/>
          </a:xfrm>
        </p:spPr>
        <p:txBody>
          <a:bodyPr>
            <a:normAutofit lnSpcReduction="10000"/>
          </a:bodyPr>
          <a:lstStyle/>
          <a:p>
            <a:r>
              <a:rPr lang="en-US" b="1" dirty="0" smtClean="0"/>
              <a:t>Benefits: </a:t>
            </a:r>
            <a:r>
              <a:rPr lang="en-US" dirty="0" smtClean="0"/>
              <a:t>People are entitled to Social Security payments or benefits if they or someone in their family contributed part of their earnings as workers. The benefits have expanded over the years to include unemployment insurance, old-age assistance, aid to dependent children, and grants to the states to provide various medical care and assistance. Benefits are weighted in favor of low-income workers and families. About one of every six Americans receives Social Security benefits.</a:t>
            </a:r>
            <a:endParaRPr lang="en-US" b="1" dirty="0"/>
          </a:p>
        </p:txBody>
      </p:sp>
    </p:spTree>
    <p:extLst>
      <p:ext uri="{BB962C8B-B14F-4D97-AF65-F5344CB8AC3E}">
        <p14:creationId xmlns:p14="http://schemas.microsoft.com/office/powerpoint/2010/main" val="37303779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a:xfrm>
            <a:off x="228600" y="1775191"/>
            <a:ext cx="8610600" cy="5082809"/>
          </a:xfrm>
        </p:spPr>
        <p:txBody>
          <a:bodyPr>
            <a:normAutofit/>
          </a:bodyPr>
          <a:lstStyle/>
          <a:p>
            <a:r>
              <a:rPr lang="en-US" b="1" dirty="0" smtClean="0"/>
              <a:t>Medicare: </a:t>
            </a:r>
            <a:r>
              <a:rPr lang="en-US" dirty="0" smtClean="0"/>
              <a:t>Since the Medicare bill was signed in 1965, the Social Security Administration became responsible for this social insurance program. Medicare covers health expenses for almost all Americans age 65 and older.</a:t>
            </a:r>
            <a:endParaRPr lang="en-US" b="1" dirty="0"/>
          </a:p>
        </p:txBody>
      </p:sp>
    </p:spTree>
    <p:extLst>
      <p:ext uri="{BB962C8B-B14F-4D97-AF65-F5344CB8AC3E}">
        <p14:creationId xmlns:p14="http://schemas.microsoft.com/office/powerpoint/2010/main" val="39783910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a:xfrm>
            <a:off x="0" y="1775191"/>
            <a:ext cx="9144000" cy="5082809"/>
          </a:xfrm>
        </p:spPr>
        <p:txBody>
          <a:bodyPr>
            <a:normAutofit fontScale="92500" lnSpcReduction="10000"/>
          </a:bodyPr>
          <a:lstStyle/>
          <a:p>
            <a:r>
              <a:rPr lang="en-US" b="1" dirty="0" smtClean="0"/>
              <a:t>Social Security </a:t>
            </a:r>
            <a:r>
              <a:rPr lang="en-US" dirty="0" smtClean="0"/>
              <a:t>is funded primarily through a payroll tax on workers and their employers. This tax appears as FICA (Federal Insurance Contributions Act) on a paycheck. Social Security taxes paid by today’s workers are used to pay benefits to tomorrow’s beneficiaries. Social Security funds are invested in special trust funds, and the earnings on the investments are used to pay benefits. Over the years, more than $4.5 trillion has been paid into trust funds, and more than $4.1 trillion has been paid out in benefits. The remainder is currently on reserve in the trust funds and will be used to pay future benefits.</a:t>
            </a:r>
            <a:endParaRPr lang="en-US" b="1" dirty="0"/>
          </a:p>
        </p:txBody>
      </p:sp>
    </p:spTree>
    <p:extLst>
      <p:ext uri="{BB962C8B-B14F-4D97-AF65-F5344CB8AC3E}">
        <p14:creationId xmlns:p14="http://schemas.microsoft.com/office/powerpoint/2010/main" val="171473436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a:xfrm>
            <a:off x="0" y="1775191"/>
            <a:ext cx="9144000" cy="5082809"/>
          </a:xfrm>
        </p:spPr>
        <p:txBody>
          <a:bodyPr>
            <a:normAutofit fontScale="85000" lnSpcReduction="10000"/>
          </a:bodyPr>
          <a:lstStyle/>
          <a:p>
            <a:r>
              <a:rPr lang="en-US" dirty="0" smtClean="0"/>
              <a:t>A</a:t>
            </a:r>
            <a:r>
              <a:rPr lang="en-US" b="1" dirty="0" smtClean="0"/>
              <a:t> Social Security number </a:t>
            </a:r>
            <a:r>
              <a:rPr lang="en-US" dirty="0" smtClean="0"/>
              <a:t>is used by the government to keep track of you and your earnings throughout your lifetime. When someone applies for Social Security benefits, the Social Security Administration assigns a number – which never changes throughout an individual’s lifetime – and uses this number to tell if an individual is eligible for benefits and how much he or she is entitled to. Your parents need your Social Security number when they claim you as one of their dependents on their income tax return. Today, most parents apply for a child’s Social Security number at the hospital when that child is born. This Social Security number, which every worker must have, is printed on a Social Security card.</a:t>
            </a:r>
            <a:endParaRPr lang="en-US" b="1" dirty="0"/>
          </a:p>
        </p:txBody>
      </p:sp>
    </p:spTree>
    <p:extLst>
      <p:ext uri="{BB962C8B-B14F-4D97-AF65-F5344CB8AC3E}">
        <p14:creationId xmlns:p14="http://schemas.microsoft.com/office/powerpoint/2010/main" val="231113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0"/>
          <a:ext cx="9144000" cy="6858001"/>
        </p:xfrm>
        <a:graphic>
          <a:graphicData uri="http://schemas.openxmlformats.org/drawingml/2006/table">
            <a:tbl>
              <a:tblPr firstRow="1" bandRow="1">
                <a:tableStyleId>{5C22544A-7EE6-4342-B048-85BDC9FD1C3A}</a:tableStyleId>
              </a:tblPr>
              <a:tblGrid>
                <a:gridCol w="4572000"/>
                <a:gridCol w="4572000"/>
              </a:tblGrid>
              <a:tr h="511053">
                <a:tc>
                  <a:txBody>
                    <a:bodyPr/>
                    <a:lstStyle/>
                    <a:p>
                      <a:pPr algn="ctr"/>
                      <a:r>
                        <a:rPr lang="en-US" sz="2500" dirty="0" smtClean="0"/>
                        <a:t>Federally</a:t>
                      </a:r>
                      <a:r>
                        <a:rPr lang="en-US" sz="2500" baseline="0" dirty="0" smtClean="0"/>
                        <a:t> Supported Programs</a:t>
                      </a:r>
                      <a:endParaRPr lang="en-US" sz="2500" dirty="0"/>
                    </a:p>
                  </a:txBody>
                  <a:tcPr anchor="ctr"/>
                </a:tc>
                <a:tc>
                  <a:txBody>
                    <a:bodyPr/>
                    <a:lstStyle/>
                    <a:p>
                      <a:pPr algn="ctr"/>
                      <a:r>
                        <a:rPr lang="en-US" sz="2500" dirty="0" smtClean="0"/>
                        <a:t>State-Supported</a:t>
                      </a:r>
                      <a:r>
                        <a:rPr lang="en-US" sz="2500" baseline="0" dirty="0" smtClean="0"/>
                        <a:t> Programs</a:t>
                      </a:r>
                      <a:endParaRPr lang="en-US" sz="2500" dirty="0"/>
                    </a:p>
                  </a:txBody>
                  <a:tcPr anchor="ctr"/>
                </a:tc>
              </a:tr>
              <a:tr h="511053">
                <a:tc>
                  <a:txBody>
                    <a:bodyPr/>
                    <a:lstStyle/>
                    <a:p>
                      <a:pPr algn="ctr"/>
                      <a:r>
                        <a:rPr lang="en-US" sz="2500" dirty="0" smtClean="0"/>
                        <a:t>Social Security</a:t>
                      </a:r>
                      <a:endParaRPr lang="en-US" sz="2500" dirty="0"/>
                    </a:p>
                  </a:txBody>
                  <a:tcPr anchor="ctr"/>
                </a:tc>
                <a:tc>
                  <a:txBody>
                    <a:bodyPr/>
                    <a:lstStyle/>
                    <a:p>
                      <a:pPr algn="ctr"/>
                      <a:r>
                        <a:rPr lang="en-US" sz="2500" dirty="0" smtClean="0"/>
                        <a:t>Public</a:t>
                      </a:r>
                      <a:r>
                        <a:rPr lang="en-US" sz="2500" baseline="0" dirty="0" smtClean="0"/>
                        <a:t> Schools</a:t>
                      </a:r>
                      <a:endParaRPr lang="en-US" sz="2500" dirty="0"/>
                    </a:p>
                  </a:txBody>
                  <a:tcPr anchor="ctr"/>
                </a:tc>
              </a:tr>
              <a:tr h="511053">
                <a:tc>
                  <a:txBody>
                    <a:bodyPr/>
                    <a:lstStyle/>
                    <a:p>
                      <a:pPr algn="ctr"/>
                      <a:r>
                        <a:rPr lang="en-US" sz="2500" dirty="0" smtClean="0"/>
                        <a:t>Medicare</a:t>
                      </a:r>
                      <a:endParaRPr lang="en-US" sz="2500" dirty="0"/>
                    </a:p>
                  </a:txBody>
                  <a:tcPr anchor="ctr"/>
                </a:tc>
                <a:tc>
                  <a:txBody>
                    <a:bodyPr/>
                    <a:lstStyle/>
                    <a:p>
                      <a:pPr algn="ctr"/>
                      <a:r>
                        <a:rPr lang="en-US" sz="2500" dirty="0" smtClean="0"/>
                        <a:t>Local Libraries</a:t>
                      </a:r>
                      <a:endParaRPr lang="en-US" sz="2500" dirty="0"/>
                    </a:p>
                  </a:txBody>
                  <a:tcPr anchor="ctr"/>
                </a:tc>
              </a:tr>
              <a:tr h="511053">
                <a:tc>
                  <a:txBody>
                    <a:bodyPr/>
                    <a:lstStyle/>
                    <a:p>
                      <a:pPr algn="ctr"/>
                      <a:r>
                        <a:rPr lang="en-US" sz="2500" dirty="0" smtClean="0"/>
                        <a:t>Retirement</a:t>
                      </a:r>
                      <a:r>
                        <a:rPr lang="en-US" sz="2500" baseline="0" dirty="0" smtClean="0"/>
                        <a:t> Programs</a:t>
                      </a:r>
                      <a:endParaRPr lang="en-US" sz="2500" dirty="0"/>
                    </a:p>
                  </a:txBody>
                  <a:tcPr anchor="ctr"/>
                </a:tc>
                <a:tc>
                  <a:txBody>
                    <a:bodyPr/>
                    <a:lstStyle/>
                    <a:p>
                      <a:pPr algn="ctr"/>
                      <a:r>
                        <a:rPr lang="en-US" sz="2500" dirty="0" smtClean="0"/>
                        <a:t>Streetlights</a:t>
                      </a:r>
                      <a:endParaRPr lang="en-US" sz="2500" dirty="0"/>
                    </a:p>
                  </a:txBody>
                  <a:tcPr anchor="ctr"/>
                </a:tc>
              </a:tr>
              <a:tr h="1335332">
                <a:tc>
                  <a:txBody>
                    <a:bodyPr/>
                    <a:lstStyle/>
                    <a:p>
                      <a:pPr algn="ctr"/>
                      <a:r>
                        <a:rPr lang="en-US" sz="2500" dirty="0" smtClean="0"/>
                        <a:t>Community</a:t>
                      </a:r>
                      <a:r>
                        <a:rPr lang="en-US" sz="2500" baseline="0" dirty="0" smtClean="0"/>
                        <a:t> Development Programs (job, training, education) Social Programs</a:t>
                      </a:r>
                      <a:endParaRPr lang="en-US" sz="2500" dirty="0"/>
                    </a:p>
                  </a:txBody>
                  <a:tcPr anchor="ctr"/>
                </a:tc>
                <a:tc>
                  <a:txBody>
                    <a:bodyPr/>
                    <a:lstStyle/>
                    <a:p>
                      <a:pPr algn="ctr"/>
                      <a:r>
                        <a:rPr lang="en-US" sz="2500" dirty="0" smtClean="0"/>
                        <a:t>Garbage Collection</a:t>
                      </a:r>
                      <a:endParaRPr lang="en-US" sz="2500" dirty="0"/>
                    </a:p>
                  </a:txBody>
                  <a:tcPr anchor="ctr"/>
                </a:tc>
              </a:tr>
              <a:tr h="511053">
                <a:tc>
                  <a:txBody>
                    <a:bodyPr/>
                    <a:lstStyle/>
                    <a:p>
                      <a:pPr algn="ctr"/>
                      <a:r>
                        <a:rPr lang="en-US" sz="2500" dirty="0" smtClean="0"/>
                        <a:t>Law Enforcement (CIA, FBI)</a:t>
                      </a:r>
                      <a:endParaRPr lang="en-US" sz="2500" dirty="0"/>
                    </a:p>
                  </a:txBody>
                  <a:tcPr anchor="ctr"/>
                </a:tc>
                <a:tc>
                  <a:txBody>
                    <a:bodyPr/>
                    <a:lstStyle/>
                    <a:p>
                      <a:pPr algn="ctr"/>
                      <a:r>
                        <a:rPr lang="en-US" sz="2500" dirty="0" smtClean="0"/>
                        <a:t>Police,</a:t>
                      </a:r>
                      <a:r>
                        <a:rPr lang="en-US" sz="2500" baseline="0" dirty="0" smtClean="0"/>
                        <a:t> Jails, Courts</a:t>
                      </a:r>
                    </a:p>
                  </a:txBody>
                  <a:tcPr anchor="ctr"/>
                </a:tc>
              </a:tr>
              <a:tr h="923192">
                <a:tc>
                  <a:txBody>
                    <a:bodyPr/>
                    <a:lstStyle/>
                    <a:p>
                      <a:pPr algn="ctr"/>
                      <a:r>
                        <a:rPr lang="en-US" sz="2500" dirty="0" smtClean="0"/>
                        <a:t>Government Administration (IRS)</a:t>
                      </a:r>
                      <a:endParaRPr lang="en-US" sz="2500" dirty="0"/>
                    </a:p>
                  </a:txBody>
                  <a:tcPr anchor="ctr"/>
                </a:tc>
                <a:tc>
                  <a:txBody>
                    <a:bodyPr/>
                    <a:lstStyle/>
                    <a:p>
                      <a:pPr algn="ctr"/>
                      <a:r>
                        <a:rPr lang="en-US" sz="2500" dirty="0" smtClean="0"/>
                        <a:t>Local Parks &amp;</a:t>
                      </a:r>
                      <a:r>
                        <a:rPr lang="en-US" sz="2500" baseline="0" dirty="0" smtClean="0"/>
                        <a:t> Recreation</a:t>
                      </a:r>
                      <a:endParaRPr lang="en-US" sz="2500" dirty="0"/>
                    </a:p>
                  </a:txBody>
                  <a:tcPr anchor="ctr"/>
                </a:tc>
              </a:tr>
              <a:tr h="511053">
                <a:tc>
                  <a:txBody>
                    <a:bodyPr/>
                    <a:lstStyle/>
                    <a:p>
                      <a:pPr algn="ctr"/>
                      <a:endParaRPr lang="en-US" sz="2500"/>
                    </a:p>
                  </a:txBody>
                  <a:tcPr anchor="ctr"/>
                </a:tc>
                <a:tc>
                  <a:txBody>
                    <a:bodyPr/>
                    <a:lstStyle/>
                    <a:p>
                      <a:pPr algn="ctr"/>
                      <a:r>
                        <a:rPr lang="en-US" sz="2500" dirty="0" smtClean="0"/>
                        <a:t>Social Services</a:t>
                      </a:r>
                      <a:endParaRPr lang="en-US" sz="2500" dirty="0"/>
                    </a:p>
                  </a:txBody>
                  <a:tcPr anchor="ctr"/>
                </a:tc>
              </a:tr>
              <a:tr h="511053">
                <a:tc>
                  <a:txBody>
                    <a:bodyPr/>
                    <a:lstStyle/>
                    <a:p>
                      <a:pPr algn="ctr"/>
                      <a:endParaRPr lang="en-US" sz="2500"/>
                    </a:p>
                  </a:txBody>
                  <a:tcPr anchor="ctr"/>
                </a:tc>
                <a:tc>
                  <a:txBody>
                    <a:bodyPr/>
                    <a:lstStyle/>
                    <a:p>
                      <a:pPr algn="ctr"/>
                      <a:r>
                        <a:rPr lang="en-US" sz="2500" dirty="0" smtClean="0"/>
                        <a:t>Firefighters</a:t>
                      </a:r>
                      <a:endParaRPr lang="en-US" sz="2500" dirty="0"/>
                    </a:p>
                  </a:txBody>
                  <a:tcPr anchor="ctr"/>
                </a:tc>
              </a:tr>
              <a:tr h="511053">
                <a:tc>
                  <a:txBody>
                    <a:bodyPr/>
                    <a:lstStyle/>
                    <a:p>
                      <a:pPr algn="ctr"/>
                      <a:endParaRPr lang="en-US" sz="2500"/>
                    </a:p>
                  </a:txBody>
                  <a:tcPr anchor="ctr"/>
                </a:tc>
                <a:tc>
                  <a:txBody>
                    <a:bodyPr/>
                    <a:lstStyle/>
                    <a:p>
                      <a:pPr algn="ctr"/>
                      <a:r>
                        <a:rPr lang="en-US" sz="2500" dirty="0" smtClean="0"/>
                        <a:t>Elections</a:t>
                      </a:r>
                      <a:endParaRPr lang="en-US" sz="2500" dirty="0"/>
                    </a:p>
                  </a:txBody>
                  <a:tcPr anchor="ctr"/>
                </a:tc>
              </a:tr>
              <a:tr h="511053">
                <a:tc>
                  <a:txBody>
                    <a:bodyPr/>
                    <a:lstStyle/>
                    <a:p>
                      <a:pPr algn="ctr"/>
                      <a:endParaRPr lang="en-US" sz="2500"/>
                    </a:p>
                  </a:txBody>
                  <a:tcPr anchor="ctr"/>
                </a:tc>
                <a:tc>
                  <a:txBody>
                    <a:bodyPr/>
                    <a:lstStyle/>
                    <a:p>
                      <a:pPr algn="ctr"/>
                      <a:r>
                        <a:rPr lang="en-US" sz="2500" dirty="0" smtClean="0"/>
                        <a:t>Mass Transportation</a:t>
                      </a:r>
                      <a:endParaRPr lang="en-US" sz="2500" dirty="0"/>
                    </a:p>
                  </a:txBody>
                  <a:tcPr anchor="ct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a:xfrm>
            <a:off x="0" y="1775191"/>
            <a:ext cx="9144000" cy="5082809"/>
          </a:xfrm>
        </p:spPr>
        <p:txBody>
          <a:bodyPr>
            <a:normAutofit/>
          </a:bodyPr>
          <a:lstStyle/>
          <a:p>
            <a:r>
              <a:rPr lang="en-US" dirty="0" smtClean="0"/>
              <a:t>Do you have a Social Security card? If you do not have a card, you can call your Social Security  office to request an application. You also can complete the application process via the Internet at </a:t>
            </a:r>
            <a:r>
              <a:rPr lang="en-US" dirty="0" smtClean="0">
                <a:hlinkClick r:id="rId2"/>
              </a:rPr>
              <a:t>www.ssa.gov/kids/card.htm</a:t>
            </a:r>
            <a:endParaRPr lang="en-US" dirty="0" smtClean="0"/>
          </a:p>
          <a:p>
            <a:endParaRPr lang="en-US" b="1" dirty="0"/>
          </a:p>
        </p:txBody>
      </p:sp>
    </p:spTree>
    <p:extLst>
      <p:ext uri="{BB962C8B-B14F-4D97-AF65-F5344CB8AC3E}">
        <p14:creationId xmlns:p14="http://schemas.microsoft.com/office/powerpoint/2010/main" val="11297013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a:xfrm>
            <a:off x="0" y="1775191"/>
            <a:ext cx="9144000" cy="5082809"/>
          </a:xfrm>
        </p:spPr>
        <p:txBody>
          <a:bodyPr>
            <a:normAutofit fontScale="92500" lnSpcReduction="10000"/>
          </a:bodyPr>
          <a:lstStyle/>
          <a:p>
            <a:r>
              <a:rPr lang="en-US" dirty="0" smtClean="0"/>
              <a:t>Keep your Social Security number and card in a safe place to prevent theft. It is not necessary to carry your Social Security card with you. In fact, it is recommended that you don’t carry it with you. You will need to show your card to your employer when you start a job, or give your Social Security number to the bank to apply for a loan. When you show somebody your card or give out your Social Security number, make sure you know why your number is needed and how your number will be used. It’s important to be careful with your Social Security number to prevent their misuse.</a:t>
            </a:r>
          </a:p>
          <a:p>
            <a:endParaRPr lang="en-US" b="1" dirty="0"/>
          </a:p>
        </p:txBody>
      </p:sp>
    </p:spTree>
    <p:extLst>
      <p:ext uri="{BB962C8B-B14F-4D97-AF65-F5344CB8AC3E}">
        <p14:creationId xmlns:p14="http://schemas.microsoft.com/office/powerpoint/2010/main" val="32437256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a:xfrm>
            <a:off x="0" y="1775191"/>
            <a:ext cx="9144000" cy="5082809"/>
          </a:xfrm>
        </p:spPr>
        <p:txBody>
          <a:bodyPr>
            <a:normAutofit lnSpcReduction="10000"/>
          </a:bodyPr>
          <a:lstStyle/>
          <a:p>
            <a:r>
              <a:rPr lang="en-US" dirty="0" smtClean="0"/>
              <a:t>What is Social Security?</a:t>
            </a:r>
          </a:p>
          <a:p>
            <a:pPr lvl="1"/>
            <a:r>
              <a:rPr lang="en-US" dirty="0" smtClean="0"/>
              <a:t>Social Security is a social insurance system operated by the federal government to pay people who are retired, sick, or too disabled to work, as well as the families of workers who have died.</a:t>
            </a:r>
          </a:p>
          <a:p>
            <a:r>
              <a:rPr lang="en-US" dirty="0" smtClean="0"/>
              <a:t>What is the primary goal of Social Security?</a:t>
            </a:r>
          </a:p>
          <a:p>
            <a:pPr lvl="1"/>
            <a:r>
              <a:rPr lang="en-US" dirty="0" smtClean="0"/>
              <a:t>The goal of Social Security is to provide economic security for Americans when they are not able to work.</a:t>
            </a:r>
          </a:p>
          <a:p>
            <a:r>
              <a:rPr lang="en-US" dirty="0" smtClean="0"/>
              <a:t>Who pays for Social Security?</a:t>
            </a:r>
          </a:p>
          <a:p>
            <a:pPr lvl="1"/>
            <a:r>
              <a:rPr lang="en-US" dirty="0" smtClean="0"/>
              <a:t>Workers and their employers pay for Social Security through payroll tax.</a:t>
            </a:r>
          </a:p>
          <a:p>
            <a:endParaRPr lang="en-US" b="1" dirty="0"/>
          </a:p>
        </p:txBody>
      </p:sp>
    </p:spTree>
    <p:extLst>
      <p:ext uri="{BB962C8B-B14F-4D97-AF65-F5344CB8AC3E}">
        <p14:creationId xmlns:p14="http://schemas.microsoft.com/office/powerpoint/2010/main" val="121195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a:xfrm>
            <a:off x="0" y="1775191"/>
            <a:ext cx="9144000" cy="5082809"/>
          </a:xfrm>
        </p:spPr>
        <p:txBody>
          <a:bodyPr>
            <a:normAutofit/>
          </a:bodyPr>
          <a:lstStyle/>
          <a:p>
            <a:r>
              <a:rPr lang="en-US" dirty="0" smtClean="0"/>
              <a:t>What is another name for Social Security?</a:t>
            </a:r>
          </a:p>
          <a:p>
            <a:pPr lvl="1"/>
            <a:r>
              <a:rPr lang="en-US" dirty="0" smtClean="0"/>
              <a:t>The Federal Insurance Contributions Act, or FCIA, is another name for Social Security.</a:t>
            </a:r>
          </a:p>
          <a:p>
            <a:r>
              <a:rPr lang="en-US" dirty="0" smtClean="0"/>
              <a:t>What happens to the money between the time a worker pays into a trust fund and the time when he or she collects benefits from that fund?</a:t>
            </a:r>
            <a:endParaRPr lang="en-US" dirty="0"/>
          </a:p>
          <a:p>
            <a:pPr lvl="1"/>
            <a:r>
              <a:rPr lang="en-US" dirty="0" smtClean="0"/>
              <a:t>The money is invested, and the earnings on the investments are used to help pay benefits.</a:t>
            </a:r>
            <a:endParaRPr lang="en-US" dirty="0"/>
          </a:p>
        </p:txBody>
      </p:sp>
    </p:spTree>
    <p:extLst>
      <p:ext uri="{BB962C8B-B14F-4D97-AF65-F5344CB8AC3E}">
        <p14:creationId xmlns:p14="http://schemas.microsoft.com/office/powerpoint/2010/main" val="107905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Security Fact Sheet – Page 57</a:t>
            </a:r>
            <a:endParaRPr lang="en-US" dirty="0"/>
          </a:p>
        </p:txBody>
      </p:sp>
      <p:sp>
        <p:nvSpPr>
          <p:cNvPr id="3" name="Content Placeholder 2"/>
          <p:cNvSpPr>
            <a:spLocks noGrp="1"/>
          </p:cNvSpPr>
          <p:nvPr>
            <p:ph idx="1"/>
          </p:nvPr>
        </p:nvSpPr>
        <p:spPr>
          <a:xfrm>
            <a:off x="0" y="1775191"/>
            <a:ext cx="9144000" cy="5082809"/>
          </a:xfrm>
        </p:spPr>
        <p:txBody>
          <a:bodyPr>
            <a:normAutofit fontScale="92500" lnSpcReduction="20000"/>
          </a:bodyPr>
          <a:lstStyle/>
          <a:p>
            <a:r>
              <a:rPr lang="en-US" dirty="0" smtClean="0"/>
              <a:t>What is the purpose of a Social Security number?</a:t>
            </a:r>
          </a:p>
          <a:p>
            <a:pPr lvl="1"/>
            <a:r>
              <a:rPr lang="en-US" dirty="0" smtClean="0"/>
              <a:t>A Social Security number is used by the government to keep track of people and their earning throughout their lifetime. It is also used by the government to identify people for tax purposes.</a:t>
            </a:r>
          </a:p>
          <a:p>
            <a:r>
              <a:rPr lang="en-US" dirty="0" smtClean="0"/>
              <a:t>When and how do you expect Social Security to be beneficial to you?</a:t>
            </a:r>
          </a:p>
          <a:p>
            <a:pPr lvl="1"/>
            <a:r>
              <a:rPr lang="en-US" dirty="0" smtClean="0"/>
              <a:t>Social Security may be beneficial to me as a source of regular income after retirement. The benefits also might be used of I become disabled or too sick to work prior to retirement age.</a:t>
            </a:r>
          </a:p>
          <a:p>
            <a:r>
              <a:rPr lang="en-US" dirty="0" smtClean="0"/>
              <a:t>What is Medicare?</a:t>
            </a:r>
          </a:p>
          <a:p>
            <a:pPr lvl="1"/>
            <a:r>
              <a:rPr lang="en-US" dirty="0" smtClean="0"/>
              <a:t>Medicare is a social insurance program operated by the Social Security Administration that extends health coverage to almost all Americans age 65 or older.</a:t>
            </a:r>
          </a:p>
          <a:p>
            <a:endParaRPr lang="en-US" dirty="0"/>
          </a:p>
        </p:txBody>
      </p:sp>
    </p:spTree>
    <p:extLst>
      <p:ext uri="{BB962C8B-B14F-4D97-AF65-F5344CB8AC3E}">
        <p14:creationId xmlns:p14="http://schemas.microsoft.com/office/powerpoint/2010/main" val="95057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Map – Page 59</a:t>
            </a:r>
            <a:endParaRPr lang="en-US" dirty="0"/>
          </a:p>
        </p:txBody>
      </p:sp>
      <p:sp>
        <p:nvSpPr>
          <p:cNvPr id="3" name="Content Placeholder 2"/>
          <p:cNvSpPr>
            <a:spLocks noGrp="1"/>
          </p:cNvSpPr>
          <p:nvPr>
            <p:ph idx="1"/>
          </p:nvPr>
        </p:nvSpPr>
        <p:spPr/>
        <p:txBody>
          <a:bodyPr/>
          <a:lstStyle/>
          <a:p>
            <a:r>
              <a:rPr lang="en-US" dirty="0" smtClean="0"/>
              <a:t>Complete the rest of </a:t>
            </a:r>
            <a:r>
              <a:rPr lang="en-US" dirty="0"/>
              <a:t> </a:t>
            </a:r>
            <a:r>
              <a:rPr lang="en-US" dirty="0" smtClean="0"/>
              <a:t>the Word Map on page 59 by writing a brief sentence or drawing a picture showing your understanding of the terms.</a:t>
            </a:r>
          </a:p>
        </p:txBody>
      </p:sp>
    </p:spTree>
    <p:extLst>
      <p:ext uri="{BB962C8B-B14F-4D97-AF65-F5344CB8AC3E}">
        <p14:creationId xmlns:p14="http://schemas.microsoft.com/office/powerpoint/2010/main" val="1086195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a:xfrm>
            <a:off x="152400" y="1775191"/>
            <a:ext cx="8763000" cy="4778009"/>
          </a:xfrm>
        </p:spPr>
        <p:txBody>
          <a:bodyPr>
            <a:normAutofit lnSpcReduction="10000"/>
          </a:bodyPr>
          <a:lstStyle/>
          <a:p>
            <a:r>
              <a:rPr lang="en-US" dirty="0" smtClean="0"/>
              <a:t>It has been said that taxes are what we pay to have a civilized society. Taxes are needed to pay for the services we have come to expect from government. Many of these services are for things most people could not afford individually, such as an army or highway system.</a:t>
            </a:r>
          </a:p>
          <a:p>
            <a:r>
              <a:rPr lang="en-US" dirty="0" smtClean="0"/>
              <a:t>A tax is required payment of money to local, state, or federal government. Income tax, sales tax, and property tax are the three main sources of tax income.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a:xfrm>
            <a:off x="152400" y="1775191"/>
            <a:ext cx="8763000" cy="4778009"/>
          </a:xfrm>
        </p:spPr>
        <p:txBody>
          <a:bodyPr>
            <a:normAutofit fontScale="92500" lnSpcReduction="10000"/>
          </a:bodyPr>
          <a:lstStyle/>
          <a:p>
            <a:r>
              <a:rPr lang="en-US" dirty="0" smtClean="0"/>
              <a:t>An </a:t>
            </a:r>
            <a:r>
              <a:rPr lang="en-US" b="1" dirty="0" smtClean="0"/>
              <a:t>income tax </a:t>
            </a:r>
            <a:r>
              <a:rPr lang="en-US" dirty="0" smtClean="0"/>
              <a:t>is a tax on an individual’s earnings from wages, salary, tips, interest, rents, capital gains, and dividends. It is the largest sources of tax revenue for the federal government. Federal income tax usually is the largest single amount withheld from workers’ paychecks. Each year on and before April 15, American citizens calculate what  they owe in taxes and pay any amount due (beyond what was withheld from their pay) or refund (if they overpaid). The following are some characteristics of the American income tax system: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p:txBody>
          <a:bodyPr/>
          <a:lstStyle/>
          <a:p>
            <a:pPr lvl="1"/>
            <a:r>
              <a:rPr lang="en-US" dirty="0" smtClean="0"/>
              <a:t>Federal </a:t>
            </a:r>
            <a:r>
              <a:rPr lang="en-US" b="1" dirty="0" smtClean="0"/>
              <a:t>income tax </a:t>
            </a:r>
            <a:r>
              <a:rPr lang="en-US" dirty="0" smtClean="0"/>
              <a:t>is based on one’s ability to pay. This is called progressive taxation: The higher a person’s income, the greater the percentage he or she pays.</a:t>
            </a:r>
          </a:p>
          <a:p>
            <a:pPr lvl="1"/>
            <a:r>
              <a:rPr lang="en-US" dirty="0" smtClean="0"/>
              <a:t>The IRS relies on individual honesty and responsibility for citizens to pay their income taxes. This is called voluntary compliance.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Tax Flow</a:t>
            </a:r>
            <a:endParaRPr lang="en-US" dirty="0"/>
          </a:p>
        </p:txBody>
      </p:sp>
      <p:sp>
        <p:nvSpPr>
          <p:cNvPr id="3" name="Content Placeholder 2"/>
          <p:cNvSpPr>
            <a:spLocks noGrp="1"/>
          </p:cNvSpPr>
          <p:nvPr>
            <p:ph idx="1"/>
          </p:nvPr>
        </p:nvSpPr>
        <p:spPr/>
        <p:txBody>
          <a:bodyPr/>
          <a:lstStyle/>
          <a:p>
            <a:pPr lvl="1"/>
            <a:r>
              <a:rPr lang="en-US" dirty="0" smtClean="0"/>
              <a:t>Income taxes are figured on a pay-as-you-earn basis. As you receive income, you pay the estimated tax owed. It is an employer’s responsibility to withhold tax from your paycheck and deposit it with the IRS.</a:t>
            </a:r>
          </a:p>
          <a:p>
            <a:pPr lvl="1"/>
            <a:r>
              <a:rPr lang="en-US" dirty="0" smtClean="0"/>
              <a:t>You, rather than the government, prepare and file (send) your tax forms (tax return) each  year, determine your own tax liability, and pay any tax due or request a refund. This is called self-assessment.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351</TotalTime>
  <Words>3334</Words>
  <Application>Microsoft Office PowerPoint</Application>
  <PresentationFormat>On-screen Show (4:3)</PresentationFormat>
  <Paragraphs>342</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Module</vt:lpstr>
      <vt:lpstr>Payroll Taxes and NMI</vt:lpstr>
      <vt:lpstr>Introduction</vt:lpstr>
      <vt:lpstr>Key Terms</vt:lpstr>
      <vt:lpstr>Activity One</vt:lpstr>
      <vt:lpstr>PowerPoint Presentation</vt:lpstr>
      <vt:lpstr>The Tax Flow</vt:lpstr>
      <vt:lpstr>The Tax Flow</vt:lpstr>
      <vt:lpstr>The Tax Flow</vt:lpstr>
      <vt:lpstr>The Tax Flow</vt:lpstr>
      <vt:lpstr>The Tax Flow</vt:lpstr>
      <vt:lpstr>The Tax Flow</vt:lpstr>
      <vt:lpstr>Income Tax</vt:lpstr>
      <vt:lpstr>Income Tax</vt:lpstr>
      <vt:lpstr>Income Tax</vt:lpstr>
      <vt:lpstr>The Tax Flow</vt:lpstr>
      <vt:lpstr>The Tax Flow</vt:lpstr>
      <vt:lpstr>The Tax Flow</vt:lpstr>
      <vt:lpstr>Sales Tax</vt:lpstr>
      <vt:lpstr>Sales Tax</vt:lpstr>
      <vt:lpstr>Sales Tax</vt:lpstr>
      <vt:lpstr>The Tax Flow</vt:lpstr>
      <vt:lpstr>The Tax Flow</vt:lpstr>
      <vt:lpstr>The Tax Flow </vt:lpstr>
      <vt:lpstr>Property Tax</vt:lpstr>
      <vt:lpstr>Property Tax</vt:lpstr>
      <vt:lpstr>Property Tax</vt:lpstr>
      <vt:lpstr>Where Is All My Money? – Page 51</vt:lpstr>
      <vt:lpstr>Where Is All My Money? – Page 51</vt:lpstr>
      <vt:lpstr>Where Is All My Money? – Page 51</vt:lpstr>
      <vt:lpstr>Where Is All My Money? – Page 51</vt:lpstr>
      <vt:lpstr>Where Is All My Money? – Page 51</vt:lpstr>
      <vt:lpstr>Where Is All My Money? – Page 51</vt:lpstr>
      <vt:lpstr>Where Is All My Money? – Page 51</vt:lpstr>
      <vt:lpstr>Sales Receipt Analysis – Page 53</vt:lpstr>
      <vt:lpstr>Sales Receipt Analysis – Page 53</vt:lpstr>
      <vt:lpstr>Sales Receipt Analysis – Page 53</vt:lpstr>
      <vt:lpstr>Sales Receipt Analysis – Page 53</vt:lpstr>
      <vt:lpstr>Sales Receipt Analysis – Page 53</vt:lpstr>
      <vt:lpstr>Sales Receipt Analysis – Page 53</vt:lpstr>
      <vt:lpstr>NMI Calculation Practice – Page 54</vt:lpstr>
      <vt:lpstr>NMI Calculation Practice – Page 54</vt:lpstr>
      <vt:lpstr>NMI Calculation Practice – Page 54</vt:lpstr>
      <vt:lpstr>NMI Calculation Practice – Page 54</vt:lpstr>
      <vt:lpstr>HOMEWORK</vt:lpstr>
      <vt:lpstr>Social Security Fact Sheet – Page 57</vt:lpstr>
      <vt:lpstr>Social Security Fact Sheet – Page 57</vt:lpstr>
      <vt:lpstr>Social Security Fact Sheet – Page 57</vt:lpstr>
      <vt:lpstr>Social Security Fact Sheet – Page 57</vt:lpstr>
      <vt:lpstr>Social Security Fact Sheet – Page 57</vt:lpstr>
      <vt:lpstr>Social Security Fact Sheet – Page 57</vt:lpstr>
      <vt:lpstr>Social Security Fact Sheet – Page 57</vt:lpstr>
      <vt:lpstr>Social Security Fact Sheet – Page 57</vt:lpstr>
      <vt:lpstr>Social Security Fact Sheet – Page 57</vt:lpstr>
      <vt:lpstr>Social Security Fact Sheet – Page 57</vt:lpstr>
      <vt:lpstr>Word Map – Page 59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Taxes and NMI</dc:title>
  <dc:creator>Jessica</dc:creator>
  <cp:lastModifiedBy>Jessica</cp:lastModifiedBy>
  <cp:revision>34</cp:revision>
  <dcterms:created xsi:type="dcterms:W3CDTF">2011-01-13T00:31:47Z</dcterms:created>
  <dcterms:modified xsi:type="dcterms:W3CDTF">2011-01-21T18:04:03Z</dcterms:modified>
</cp:coreProperties>
</file>